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media/image71.jpg" ContentType="image/png"/>
  <Override PartName="/ppt/tags/tag17.xml" ContentType="application/vnd.openxmlformats-officedocument.presentationml.tags+xml"/>
  <Override PartName="/ppt/media/image72.jpg" ContentType="image/png"/>
  <Override PartName="/ppt/tags/tag18.xml" ContentType="application/vnd.openxmlformats-officedocument.presentationml.tags+xml"/>
  <Override PartName="/ppt/media/image74.jpg" ContentType="image/png"/>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86" r:id="rId2"/>
    <p:sldId id="256" r:id="rId3"/>
    <p:sldId id="370" r:id="rId4"/>
    <p:sldId id="371" r:id="rId5"/>
    <p:sldId id="372" r:id="rId6"/>
    <p:sldId id="373" r:id="rId7"/>
    <p:sldId id="374" r:id="rId8"/>
    <p:sldId id="375" r:id="rId9"/>
    <p:sldId id="391" r:id="rId10"/>
    <p:sldId id="376" r:id="rId11"/>
    <p:sldId id="377" r:id="rId12"/>
    <p:sldId id="361" r:id="rId13"/>
    <p:sldId id="362" r:id="rId14"/>
    <p:sldId id="363" r:id="rId15"/>
    <p:sldId id="364" r:id="rId16"/>
    <p:sldId id="288" r:id="rId17"/>
    <p:sldId id="289" r:id="rId18"/>
    <p:sldId id="378" r:id="rId19"/>
    <p:sldId id="437" r:id="rId20"/>
    <p:sldId id="438" r:id="rId21"/>
    <p:sldId id="441" r:id="rId22"/>
    <p:sldId id="385" r:id="rId23"/>
    <p:sldId id="326" r:id="rId24"/>
    <p:sldId id="287" r:id="rId25"/>
    <p:sldId id="387" r:id="rId26"/>
    <p:sldId id="357" r:id="rId27"/>
    <p:sldId id="358" r:id="rId28"/>
    <p:sldId id="386" r:id="rId29"/>
    <p:sldId id="380" r:id="rId30"/>
    <p:sldId id="365" r:id="rId31"/>
    <p:sldId id="366" r:id="rId32"/>
    <p:sldId id="367" r:id="rId33"/>
    <p:sldId id="368" r:id="rId34"/>
    <p:sldId id="369" r:id="rId35"/>
    <p:sldId id="294" r:id="rId36"/>
    <p:sldId id="297" r:id="rId37"/>
    <p:sldId id="295" r:id="rId38"/>
    <p:sldId id="296" r:id="rId39"/>
    <p:sldId id="325" r:id="rId40"/>
    <p:sldId id="381" r:id="rId41"/>
    <p:sldId id="298" r:id="rId42"/>
    <p:sldId id="334" r:id="rId43"/>
    <p:sldId id="299" r:id="rId44"/>
    <p:sldId id="336" r:id="rId45"/>
    <p:sldId id="302" r:id="rId46"/>
    <p:sldId id="390" r:id="rId47"/>
    <p:sldId id="342" r:id="rId48"/>
    <p:sldId id="435" r:id="rId49"/>
    <p:sldId id="433" r:id="rId50"/>
    <p:sldId id="434" r:id="rId51"/>
    <p:sldId id="306" r:id="rId52"/>
    <p:sldId id="309" r:id="rId53"/>
    <p:sldId id="343" r:id="rId54"/>
    <p:sldId id="345" r:id="rId55"/>
    <p:sldId id="392" r:id="rId56"/>
    <p:sldId id="393" r:id="rId57"/>
    <p:sldId id="394" r:id="rId58"/>
    <p:sldId id="395" r:id="rId59"/>
    <p:sldId id="396" r:id="rId60"/>
    <p:sldId id="397" r:id="rId61"/>
    <p:sldId id="398" r:id="rId62"/>
    <p:sldId id="402" r:id="rId63"/>
    <p:sldId id="403" r:id="rId64"/>
    <p:sldId id="404" r:id="rId65"/>
    <p:sldId id="405" r:id="rId66"/>
    <p:sldId id="406" r:id="rId67"/>
    <p:sldId id="408" r:id="rId68"/>
    <p:sldId id="409" r:id="rId69"/>
    <p:sldId id="411" r:id="rId70"/>
    <p:sldId id="412" r:id="rId71"/>
    <p:sldId id="413" r:id="rId72"/>
    <p:sldId id="414" r:id="rId73"/>
    <p:sldId id="415" r:id="rId74"/>
    <p:sldId id="416" r:id="rId75"/>
    <p:sldId id="417" r:id="rId76"/>
    <p:sldId id="418" r:id="rId77"/>
    <p:sldId id="425" r:id="rId78"/>
    <p:sldId id="427" r:id="rId79"/>
    <p:sldId id="428" r:id="rId80"/>
    <p:sldId id="429" r:id="rId81"/>
    <p:sldId id="348" r:id="rId82"/>
    <p:sldId id="352" r:id="rId83"/>
    <p:sldId id="354" r:id="rId84"/>
    <p:sldId id="382" r:id="rId85"/>
    <p:sldId id="383" r:id="rId86"/>
    <p:sldId id="384" r:id="rId87"/>
    <p:sldId id="439" r:id="rId88"/>
    <p:sldId id="440" r:id="rId89"/>
    <p:sldId id="43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ian" initials="v" lastIdx="2" clrIdx="0">
    <p:extLst>
      <p:ext uri="{19B8F6BF-5375-455C-9EA6-DF929625EA0E}">
        <p15:presenceInfo xmlns:p15="http://schemas.microsoft.com/office/powerpoint/2012/main" userId="viv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9" autoAdjust="0"/>
    <p:restoredTop sz="79579" autoAdjust="0"/>
  </p:normalViewPr>
  <p:slideViewPr>
    <p:cSldViewPr>
      <p:cViewPr varScale="1">
        <p:scale>
          <a:sx n="69" d="100"/>
          <a:sy n="69" d="100"/>
        </p:scale>
        <p:origin x="76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Jianwei" userId="a9adc4b8-c48f-4695-ba31-44e2f6e8bd84" providerId="ADAL" clId="{C9A972FD-172A-4CC0-9C90-B0E3ED9F7179}"/>
    <pc:docChg chg="modSld">
      <pc:chgData name="Lai, Jianwei" userId="a9adc4b8-c48f-4695-ba31-44e2f6e8bd84" providerId="ADAL" clId="{C9A972FD-172A-4CC0-9C90-B0E3ED9F7179}" dt="2022-09-26T03:34:10.269" v="0"/>
      <pc:docMkLst>
        <pc:docMk/>
      </pc:docMkLst>
      <pc:sldChg chg="modSp mod">
        <pc:chgData name="Lai, Jianwei" userId="a9adc4b8-c48f-4695-ba31-44e2f6e8bd84" providerId="ADAL" clId="{C9A972FD-172A-4CC0-9C90-B0E3ED9F7179}" dt="2022-09-26T03:34:10.269" v="0"/>
        <pc:sldMkLst>
          <pc:docMk/>
          <pc:sldMk cId="1875743484" sldId="436"/>
        </pc:sldMkLst>
        <pc:spChg chg="mod">
          <ac:chgData name="Lai, Jianwei" userId="a9adc4b8-c48f-4695-ba31-44e2f6e8bd84" providerId="ADAL" clId="{C9A972FD-172A-4CC0-9C90-B0E3ED9F7179}" dt="2022-09-26T03:34:10.269" v="0"/>
          <ac:spMkLst>
            <pc:docMk/>
            <pc:sldMk cId="1875743484" sldId="436"/>
            <ac:spMk id="3" creationId="{00000000-0000-0000-0000-000000000000}"/>
          </ac:spMkLst>
        </pc:spChg>
      </pc:sldChg>
    </pc:docChg>
  </pc:docChgLst>
  <pc:docChgLst>
    <pc:chgData name="Lai, Jianwei" userId="a9adc4b8-c48f-4695-ba31-44e2f6e8bd84" providerId="ADAL" clId="{88670B0B-6902-4C77-8B68-BFCE25D40ABB}"/>
    <pc:docChg chg="addSld delSld modSld">
      <pc:chgData name="Lai, Jianwei" userId="a9adc4b8-c48f-4695-ba31-44e2f6e8bd84" providerId="ADAL" clId="{88670B0B-6902-4C77-8B68-BFCE25D40ABB}" dt="2022-02-21T04:05:43.273" v="18" actId="2696"/>
      <pc:docMkLst>
        <pc:docMk/>
      </pc:docMkLst>
      <pc:sldChg chg="addSp delSp modSp mod modNotesTx">
        <pc:chgData name="Lai, Jianwei" userId="a9adc4b8-c48f-4695-ba31-44e2f6e8bd84" providerId="ADAL" clId="{88670B0B-6902-4C77-8B68-BFCE25D40ABB}" dt="2022-02-21T03:51:06.927" v="9" actId="20577"/>
        <pc:sldMkLst>
          <pc:docMk/>
          <pc:sldMk cId="4111789447" sldId="374"/>
        </pc:sldMkLst>
        <pc:spChg chg="mod">
          <ac:chgData name="Lai, Jianwei" userId="a9adc4b8-c48f-4695-ba31-44e2f6e8bd84" providerId="ADAL" clId="{88670B0B-6902-4C77-8B68-BFCE25D40ABB}" dt="2022-02-21T03:51:06.927" v="9" actId="20577"/>
          <ac:spMkLst>
            <pc:docMk/>
            <pc:sldMk cId="4111789447" sldId="374"/>
            <ac:spMk id="2" creationId="{00000000-0000-0000-0000-000000000000}"/>
          </ac:spMkLst>
        </pc:spChg>
        <pc:picChg chg="add mod">
          <ac:chgData name="Lai, Jianwei" userId="a9adc4b8-c48f-4695-ba31-44e2f6e8bd84" providerId="ADAL" clId="{88670B0B-6902-4C77-8B68-BFCE25D40ABB}" dt="2022-02-21T03:50:36.086" v="6" actId="1076"/>
          <ac:picMkLst>
            <pc:docMk/>
            <pc:sldMk cId="4111789447" sldId="374"/>
            <ac:picMk id="5122" creationId="{907DCB9F-C2E4-49E6-8DE1-6EC87439A92A}"/>
          </ac:picMkLst>
        </pc:picChg>
        <pc:picChg chg="del">
          <ac:chgData name="Lai, Jianwei" userId="a9adc4b8-c48f-4695-ba31-44e2f6e8bd84" providerId="ADAL" clId="{88670B0B-6902-4C77-8B68-BFCE25D40ABB}" dt="2022-02-21T03:50:16.743" v="0" actId="478"/>
          <ac:picMkLst>
            <pc:docMk/>
            <pc:sldMk cId="4111789447" sldId="374"/>
            <ac:picMk id="8196" creationId="{00000000-0000-0000-0000-000000000000}"/>
          </ac:picMkLst>
        </pc:picChg>
      </pc:sldChg>
      <pc:sldChg chg="del">
        <pc:chgData name="Lai, Jianwei" userId="a9adc4b8-c48f-4695-ba31-44e2f6e8bd84" providerId="ADAL" clId="{88670B0B-6902-4C77-8B68-BFCE25D40ABB}" dt="2022-02-21T04:04:42.594" v="17" actId="2696"/>
        <pc:sldMkLst>
          <pc:docMk/>
          <pc:sldMk cId="1632260503" sldId="426"/>
        </pc:sldMkLst>
      </pc:sldChg>
      <pc:sldChg chg="del">
        <pc:chgData name="Lai, Jianwei" userId="a9adc4b8-c48f-4695-ba31-44e2f6e8bd84" providerId="ADAL" clId="{88670B0B-6902-4C77-8B68-BFCE25D40ABB}" dt="2022-02-21T04:05:43.273" v="18" actId="2696"/>
        <pc:sldMkLst>
          <pc:docMk/>
          <pc:sldMk cId="3990788103" sldId="431"/>
        </pc:sldMkLst>
      </pc:sldChg>
      <pc:sldChg chg="addSp modSp new">
        <pc:chgData name="Lai, Jianwei" userId="a9adc4b8-c48f-4695-ba31-44e2f6e8bd84" providerId="ADAL" clId="{88670B0B-6902-4C77-8B68-BFCE25D40ABB}" dt="2022-02-21T03:52:26.380" v="16" actId="1076"/>
        <pc:sldMkLst>
          <pc:docMk/>
          <pc:sldMk cId="393562978" sldId="441"/>
        </pc:sldMkLst>
        <pc:picChg chg="add mod">
          <ac:chgData name="Lai, Jianwei" userId="a9adc4b8-c48f-4695-ba31-44e2f6e8bd84" providerId="ADAL" clId="{88670B0B-6902-4C77-8B68-BFCE25D40ABB}" dt="2022-02-21T03:52:26.380" v="16" actId="1076"/>
          <ac:picMkLst>
            <pc:docMk/>
            <pc:sldMk cId="393562978" sldId="441"/>
            <ac:picMk id="6146" creationId="{B56498F6-54D6-4EEF-BCFD-03951A9DC97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6-02-16T16:29:30.364" idx="2">
    <p:pos x="2080" y="1378"/>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9C58ED-6342-400F-AC1C-B70B94FF1BAA}" type="datetimeFigureOut">
              <a:rPr lang="en-US" smtClean="0"/>
              <a:t>11/19/2022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1BF9AF-16ED-4207-BEB7-021CC7A333A4}" type="slidenum">
              <a:rPr lang="en-US" smtClean="0"/>
              <a:t>‹#›</a:t>
            </a:fld>
            <a:endParaRPr lang="en-US"/>
          </a:p>
        </p:txBody>
      </p:sp>
    </p:spTree>
    <p:extLst>
      <p:ext uri="{BB962C8B-B14F-4D97-AF65-F5344CB8AC3E}">
        <p14:creationId xmlns:p14="http://schemas.microsoft.com/office/powerpoint/2010/main" val="2716774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inciples_of_groupin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pinimg.com/originals/fa/c1/2d/fac12d4af143f919a78f755b434d634e.jpg"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hackernoon.com/design-psychology-gestalt-driven-ux-64ac01cd257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are active, lively, and organized.</a:t>
            </a:r>
          </a:p>
          <a:p>
            <a:endParaRPr lang="en-US" dirty="0"/>
          </a:p>
        </p:txBody>
      </p:sp>
      <p:sp>
        <p:nvSpPr>
          <p:cNvPr id="4" name="Slide Number Placeholder 3"/>
          <p:cNvSpPr>
            <a:spLocks noGrp="1"/>
          </p:cNvSpPr>
          <p:nvPr>
            <p:ph type="sldNum" sz="quarter" idx="10"/>
          </p:nvPr>
        </p:nvSpPr>
        <p:spPr/>
        <p:txBody>
          <a:bodyPr/>
          <a:lstStyle/>
          <a:p>
            <a:fld id="{431BF9AF-16ED-4207-BEB7-021CC7A333A4}" type="slidenum">
              <a:rPr lang="en-US" smtClean="0"/>
              <a:t>1</a:t>
            </a:fld>
            <a:endParaRPr lang="en-US"/>
          </a:p>
        </p:txBody>
      </p:sp>
    </p:spTree>
    <p:extLst>
      <p:ext uri="{BB962C8B-B14F-4D97-AF65-F5344CB8AC3E}">
        <p14:creationId xmlns:p14="http://schemas.microsoft.com/office/powerpoint/2010/main" val="3729110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CC8B8C43-7052-456B-8783-FA1F640C2063}" type="slidenum">
              <a:rPr lang="en-GB" sz="1200"/>
              <a:pPr eaLnBrk="1" hangingPunct="1"/>
              <a:t>17</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a:fld id="{B058863B-8318-43C0-8037-7F9579E99A27}" type="slidenum">
              <a:rPr lang="en-US" sz="1200">
                <a:latin typeface="Times" charset="0"/>
              </a:rPr>
              <a:pPr algn="r"/>
              <a:t>17</a:t>
            </a:fld>
            <a:endParaRPr lang="en-US" sz="1200">
              <a:latin typeface="Times" charset="0"/>
            </a:endParaRPr>
          </a:p>
        </p:txBody>
      </p:sp>
      <p:sp>
        <p:nvSpPr>
          <p:cNvPr id="26628" name="Rectangle 2"/>
          <p:cNvSpPr>
            <a:spLocks noGrp="1" noRot="1" noChangeAspect="1" noChangeArrowheads="1" noTextEdit="1"/>
          </p:cNvSpPr>
          <p:nvPr>
            <p:ph type="sldImg"/>
          </p:nvPr>
        </p:nvSpPr>
        <p:spPr>
          <a:xfrm>
            <a:off x="381000" y="685800"/>
            <a:ext cx="6096000" cy="3429000"/>
          </a:xfrm>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058551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Arora Designs’ website is not complex or information-heavy, its use of white space and visual separation of grouped elements are effective. It should be noted here that “white space” does not have to be white; it can be any empty space between elements, regardless of color.</a:t>
            </a:r>
            <a:endParaRPr lang="en-US" dirty="0"/>
          </a:p>
        </p:txBody>
      </p:sp>
      <p:sp>
        <p:nvSpPr>
          <p:cNvPr id="4" name="Slide Number Placeholder 3"/>
          <p:cNvSpPr>
            <a:spLocks noGrp="1"/>
          </p:cNvSpPr>
          <p:nvPr>
            <p:ph type="sldNum" sz="quarter" idx="10"/>
          </p:nvPr>
        </p:nvSpPr>
        <p:spPr/>
        <p:txBody>
          <a:bodyPr/>
          <a:lstStyle/>
          <a:p>
            <a:fld id="{431BF9AF-16ED-4207-BEB7-021CC7A333A4}" type="slidenum">
              <a:rPr lang="en-US" smtClean="0"/>
              <a:t>18</a:t>
            </a:fld>
            <a:endParaRPr lang="en-US"/>
          </a:p>
        </p:txBody>
      </p:sp>
    </p:spTree>
    <p:extLst>
      <p:ext uri="{BB962C8B-B14F-4D97-AF65-F5344CB8AC3E}">
        <p14:creationId xmlns:p14="http://schemas.microsoft.com/office/powerpoint/2010/main" val="119832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1BF9AF-16ED-4207-BEB7-021CC7A333A4}" type="slidenum">
              <a:rPr lang="en-US" smtClean="0"/>
              <a:t>19</a:t>
            </a:fld>
            <a:endParaRPr lang="en-US"/>
          </a:p>
        </p:txBody>
      </p:sp>
    </p:spTree>
    <p:extLst>
      <p:ext uri="{BB962C8B-B14F-4D97-AF65-F5344CB8AC3E}">
        <p14:creationId xmlns:p14="http://schemas.microsoft.com/office/powerpoint/2010/main" val="79153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30</a:t>
            </a:fld>
            <a:endParaRPr lang="en-US"/>
          </a:p>
        </p:txBody>
      </p:sp>
    </p:spTree>
    <p:extLst>
      <p:ext uri="{BB962C8B-B14F-4D97-AF65-F5344CB8AC3E}">
        <p14:creationId xmlns:p14="http://schemas.microsoft.com/office/powerpoint/2010/main" val="265589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31</a:t>
            </a:fld>
            <a:endParaRPr lang="en-US"/>
          </a:p>
        </p:txBody>
      </p:sp>
    </p:spTree>
    <p:extLst>
      <p:ext uri="{BB962C8B-B14F-4D97-AF65-F5344CB8AC3E}">
        <p14:creationId xmlns:p14="http://schemas.microsoft.com/office/powerpoint/2010/main" val="425661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 the icons aren’t different enough that you can instantly tell that they’re different (they all have the same basic “curled page” shape and they all have a bit of blue in them).</a:t>
            </a:r>
          </a:p>
          <a:p>
            <a:endParaRPr lang="en-US" dirty="0"/>
          </a:p>
          <a:p>
            <a:r>
              <a:rPr lang="en-US" dirty="0"/>
              <a:t>On the right, the icons are more distinguishable. It colors</a:t>
            </a:r>
            <a:r>
              <a:rPr lang="en-US" baseline="0" dirty="0"/>
              <a:t> are quite different.</a:t>
            </a:r>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32</a:t>
            </a:fld>
            <a:endParaRPr lang="en-US"/>
          </a:p>
        </p:txBody>
      </p:sp>
    </p:spTree>
    <p:extLst>
      <p:ext uri="{BB962C8B-B14F-4D97-AF65-F5344CB8AC3E}">
        <p14:creationId xmlns:p14="http://schemas.microsoft.com/office/powerpoint/2010/main" val="110373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34</a:t>
            </a:fld>
            <a:endParaRPr lang="en-US"/>
          </a:p>
        </p:txBody>
      </p:sp>
    </p:spTree>
    <p:extLst>
      <p:ext uri="{BB962C8B-B14F-4D97-AF65-F5344CB8AC3E}">
        <p14:creationId xmlns:p14="http://schemas.microsoft.com/office/powerpoint/2010/main" val="1461499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examples above, one is successful and easy to understand and one is too complex to be effective. </a:t>
            </a:r>
          </a:p>
          <a:p>
            <a:r>
              <a:rPr lang="en-US" dirty="0"/>
              <a:t>The two navigation arrays are identical in composition, but the one the left is quickly perceived to be text content (figure) resting on almost inconsequential background shading (ground). </a:t>
            </a:r>
          </a:p>
          <a:p>
            <a:r>
              <a:rPr lang="en-US" dirty="0"/>
              <a:t>The array on the right is perceived as twice as many figures, since the structure and the content are composed of lines. In this case, lines are perceived to be content, so the structure competes with the content. The result is ugly and distracting.</a:t>
            </a:r>
          </a:p>
          <a:p>
            <a:endParaRPr lang="en-US" dirty="0"/>
          </a:p>
        </p:txBody>
      </p:sp>
      <p:sp>
        <p:nvSpPr>
          <p:cNvPr id="4" name="Slide Number Placeholder 3"/>
          <p:cNvSpPr>
            <a:spLocks noGrp="1"/>
          </p:cNvSpPr>
          <p:nvPr>
            <p:ph type="sldNum" sz="quarter" idx="5"/>
          </p:nvPr>
        </p:nvSpPr>
        <p:spPr/>
        <p:txBody>
          <a:bodyPr/>
          <a:lstStyle/>
          <a:p>
            <a:fld id="{431BF9AF-16ED-4207-BEB7-021CC7A333A4}" type="slidenum">
              <a:rPr lang="en-US" smtClean="0"/>
              <a:t>53</a:t>
            </a:fld>
            <a:endParaRPr lang="en-US"/>
          </a:p>
        </p:txBody>
      </p:sp>
    </p:spTree>
    <p:extLst>
      <p:ext uri="{BB962C8B-B14F-4D97-AF65-F5344CB8AC3E}">
        <p14:creationId xmlns:p14="http://schemas.microsoft.com/office/powerpoint/2010/main" val="1477140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https://en.wikipedia.org/wiki/Principles_of_grouping</a:t>
            </a:r>
            <a:endParaRPr lang="en-US" dirty="0"/>
          </a:p>
        </p:txBody>
      </p:sp>
      <p:sp>
        <p:nvSpPr>
          <p:cNvPr id="4" name="Slide Number Placeholder 3"/>
          <p:cNvSpPr>
            <a:spLocks noGrp="1"/>
          </p:cNvSpPr>
          <p:nvPr>
            <p:ph type="sldNum" sz="quarter" idx="5"/>
          </p:nvPr>
        </p:nvSpPr>
        <p:spPr/>
        <p:txBody>
          <a:bodyPr/>
          <a:lstStyle/>
          <a:p>
            <a:fld id="{431BF9AF-16ED-4207-BEB7-021CC7A333A4}" type="slidenum">
              <a:rPr lang="en-US" smtClean="0"/>
              <a:t>56</a:t>
            </a:fld>
            <a:endParaRPr lang="en-US"/>
          </a:p>
        </p:txBody>
      </p:sp>
    </p:spTree>
    <p:extLst>
      <p:ext uri="{BB962C8B-B14F-4D97-AF65-F5344CB8AC3E}">
        <p14:creationId xmlns:p14="http://schemas.microsoft.com/office/powerpoint/2010/main" val="423688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https://psychlopedia.wikispaces.com/Law+of+continuity</a:t>
            </a:r>
          </a:p>
        </p:txBody>
      </p:sp>
      <p:sp>
        <p:nvSpPr>
          <p:cNvPr id="4" name="Slide Number Placeholder 3"/>
          <p:cNvSpPr>
            <a:spLocks noGrp="1"/>
          </p:cNvSpPr>
          <p:nvPr>
            <p:ph type="sldNum" sz="quarter" idx="10"/>
          </p:nvPr>
        </p:nvSpPr>
        <p:spPr/>
        <p:txBody>
          <a:bodyPr/>
          <a:lstStyle/>
          <a:p>
            <a:fld id="{F6F6A4B0-3C9F-48EC-8A96-00D6D17073D9}" type="slidenum">
              <a:rPr lang="en-US" smtClean="0"/>
              <a:t>57</a:t>
            </a:fld>
            <a:endParaRPr lang="en-US"/>
          </a:p>
        </p:txBody>
      </p:sp>
    </p:spTree>
    <p:extLst>
      <p:ext uri="{BB962C8B-B14F-4D97-AF65-F5344CB8AC3E}">
        <p14:creationId xmlns:p14="http://schemas.microsoft.com/office/powerpoint/2010/main" val="187344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4</a:t>
            </a:fld>
            <a:endParaRPr lang="en-US"/>
          </a:p>
        </p:txBody>
      </p:sp>
    </p:spTree>
    <p:extLst>
      <p:ext uri="{BB962C8B-B14F-4D97-AF65-F5344CB8AC3E}">
        <p14:creationId xmlns:p14="http://schemas.microsoft.com/office/powerpoint/2010/main" val="59426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6A4B0-3C9F-48EC-8A96-00D6D17073D9}" type="slidenum">
              <a:rPr lang="en-US" smtClean="0"/>
              <a:t>58</a:t>
            </a:fld>
            <a:endParaRPr lang="en-US"/>
          </a:p>
        </p:txBody>
      </p:sp>
    </p:spTree>
    <p:extLst>
      <p:ext uri="{BB962C8B-B14F-4D97-AF65-F5344CB8AC3E}">
        <p14:creationId xmlns:p14="http://schemas.microsoft.com/office/powerpoint/2010/main" val="291129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6A4B0-3C9F-48EC-8A96-00D6D17073D9}" type="slidenum">
              <a:rPr lang="en-US" smtClean="0"/>
              <a:t>59</a:t>
            </a:fld>
            <a:endParaRPr lang="en-US"/>
          </a:p>
        </p:txBody>
      </p:sp>
    </p:spTree>
    <p:extLst>
      <p:ext uri="{BB962C8B-B14F-4D97-AF65-F5344CB8AC3E}">
        <p14:creationId xmlns:p14="http://schemas.microsoft.com/office/powerpoint/2010/main" val="162268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1BF9AF-16ED-4207-BEB7-021CC7A333A4}" type="slidenum">
              <a:rPr lang="en-US" smtClean="0"/>
              <a:t>63</a:t>
            </a:fld>
            <a:endParaRPr lang="en-US"/>
          </a:p>
        </p:txBody>
      </p:sp>
    </p:spTree>
    <p:extLst>
      <p:ext uri="{BB962C8B-B14F-4D97-AF65-F5344CB8AC3E}">
        <p14:creationId xmlns:p14="http://schemas.microsoft.com/office/powerpoint/2010/main" val="1623883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arrows are enough to indicate the elements share a common fate. While movement or change isn’t necessary, both are still a stronger indication of common fate than things like arrows or looking in the same direction which only imply movement.</a:t>
            </a:r>
          </a:p>
          <a:p>
            <a:r>
              <a:rPr lang="en-US" dirty="0"/>
              <a:t>https://www.smashingmagazine.com/2014/03/design-principles-visual-perception-and-the-principles-of-gestalt/</a:t>
            </a:r>
          </a:p>
        </p:txBody>
      </p:sp>
      <p:sp>
        <p:nvSpPr>
          <p:cNvPr id="4" name="Slide Number Placeholder 3"/>
          <p:cNvSpPr>
            <a:spLocks noGrp="1"/>
          </p:cNvSpPr>
          <p:nvPr>
            <p:ph type="sldNum" sz="quarter" idx="10"/>
          </p:nvPr>
        </p:nvSpPr>
        <p:spPr/>
        <p:txBody>
          <a:bodyPr/>
          <a:lstStyle/>
          <a:p>
            <a:fld id="{F6F6A4B0-3C9F-48EC-8A96-00D6D17073D9}" type="slidenum">
              <a:rPr lang="en-US" smtClean="0"/>
              <a:t>65</a:t>
            </a:fld>
            <a:endParaRPr lang="en-US"/>
          </a:p>
        </p:txBody>
      </p:sp>
    </p:spTree>
    <p:extLst>
      <p:ext uri="{BB962C8B-B14F-4D97-AF65-F5344CB8AC3E}">
        <p14:creationId xmlns:p14="http://schemas.microsoft.com/office/powerpoint/2010/main" val="1000718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poster for the Bike Expo in New York, the design concept aimed for a unified circle as the main focal point. To create the circle, the designer portrayed one half as a bike wheel and one half as a manhole cover. While different in texture and color, the fact that they resembled a symmetrical figure unified them in the eyes of this poster’s audience.</a:t>
            </a:r>
            <a:endParaRPr lang="en-US" dirty="0"/>
          </a:p>
        </p:txBody>
      </p:sp>
      <p:sp>
        <p:nvSpPr>
          <p:cNvPr id="4" name="Slide Number Placeholder 3"/>
          <p:cNvSpPr>
            <a:spLocks noGrp="1"/>
          </p:cNvSpPr>
          <p:nvPr>
            <p:ph type="sldNum" sz="quarter" idx="10"/>
          </p:nvPr>
        </p:nvSpPr>
        <p:spPr/>
        <p:txBody>
          <a:bodyPr/>
          <a:lstStyle/>
          <a:p>
            <a:fld id="{F6F6A4B0-3C9F-48EC-8A96-00D6D17073D9}" type="slidenum">
              <a:rPr lang="en-US" smtClean="0"/>
              <a:t>70</a:t>
            </a:fld>
            <a:endParaRPr lang="en-US"/>
          </a:p>
        </p:txBody>
      </p:sp>
    </p:spTree>
    <p:extLst>
      <p:ext uri="{BB962C8B-B14F-4D97-AF65-F5344CB8AC3E}">
        <p14:creationId xmlns:p14="http://schemas.microsoft.com/office/powerpoint/2010/main" val="360231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https://i.pinimg.com/originals/fa/c1/2d/fac12d4af143f919a78f755b434d634e.jpg</a:t>
            </a:r>
            <a:endParaRPr lang="en-US" dirty="0"/>
          </a:p>
          <a:p>
            <a:r>
              <a:rPr lang="en-US" dirty="0">
                <a:hlinkClick r:id="rId4"/>
              </a:rPr>
              <a:t>https://hackernoon.com/design-psychology-gestalt-driven-ux-64ac01cd257a</a:t>
            </a:r>
            <a:endParaRPr lang="en-US" dirty="0"/>
          </a:p>
        </p:txBody>
      </p:sp>
      <p:sp>
        <p:nvSpPr>
          <p:cNvPr id="4" name="Slide Number Placeholder 3"/>
          <p:cNvSpPr>
            <a:spLocks noGrp="1"/>
          </p:cNvSpPr>
          <p:nvPr>
            <p:ph type="sldNum" sz="quarter" idx="5"/>
          </p:nvPr>
        </p:nvSpPr>
        <p:spPr/>
        <p:txBody>
          <a:bodyPr/>
          <a:lstStyle/>
          <a:p>
            <a:fld id="{431BF9AF-16ED-4207-BEB7-021CC7A333A4}" type="slidenum">
              <a:rPr lang="en-US" smtClean="0"/>
              <a:t>88</a:t>
            </a:fld>
            <a:endParaRPr lang="en-US"/>
          </a:p>
        </p:txBody>
      </p:sp>
    </p:spTree>
    <p:extLst>
      <p:ext uri="{BB962C8B-B14F-4D97-AF65-F5344CB8AC3E}">
        <p14:creationId xmlns:p14="http://schemas.microsoft.com/office/powerpoint/2010/main" val="199043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https://artblot.wordpress.com/2013/06/15/gestalt-its-all-in-your-head/</a:t>
            </a:r>
          </a:p>
        </p:txBody>
      </p:sp>
      <p:sp>
        <p:nvSpPr>
          <p:cNvPr id="4" name="Slide Number Placeholder 3"/>
          <p:cNvSpPr>
            <a:spLocks noGrp="1"/>
          </p:cNvSpPr>
          <p:nvPr>
            <p:ph type="sldNum" sz="quarter" idx="5"/>
          </p:nvPr>
        </p:nvSpPr>
        <p:spPr/>
        <p:txBody>
          <a:bodyPr/>
          <a:lstStyle/>
          <a:p>
            <a:fld id="{431BF9AF-16ED-4207-BEB7-021CC7A333A4}" type="slidenum">
              <a:rPr lang="en-US" smtClean="0"/>
              <a:t>7</a:t>
            </a:fld>
            <a:endParaRPr lang="en-US"/>
          </a:p>
        </p:txBody>
      </p:sp>
    </p:spTree>
    <p:extLst>
      <p:ext uri="{BB962C8B-B14F-4D97-AF65-F5344CB8AC3E}">
        <p14:creationId xmlns:p14="http://schemas.microsoft.com/office/powerpoint/2010/main" val="1223645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1BF9AF-16ED-4207-BEB7-021CC7A333A4}" type="slidenum">
              <a:rPr lang="en-US" smtClean="0"/>
              <a:t>8</a:t>
            </a:fld>
            <a:endParaRPr lang="en-US"/>
          </a:p>
        </p:txBody>
      </p:sp>
    </p:spTree>
    <p:extLst>
      <p:ext uri="{BB962C8B-B14F-4D97-AF65-F5344CB8AC3E}">
        <p14:creationId xmlns:p14="http://schemas.microsoft.com/office/powerpoint/2010/main" val="258062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1BF9AF-16ED-4207-BEB7-021CC7A333A4}" type="slidenum">
              <a:rPr lang="en-US" smtClean="0"/>
              <a:t>10</a:t>
            </a:fld>
            <a:endParaRPr lang="en-US"/>
          </a:p>
        </p:txBody>
      </p:sp>
    </p:spTree>
    <p:extLst>
      <p:ext uri="{BB962C8B-B14F-4D97-AF65-F5344CB8AC3E}">
        <p14:creationId xmlns:p14="http://schemas.microsoft.com/office/powerpoint/2010/main" val="3798157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is a picture. What do you see? Two groups of black dots? Or 16 separated dots. </a:t>
            </a:r>
            <a:r>
              <a:rPr lang="en-US" dirty="0"/>
              <a:t>The human brain would rather process fewer sets of objects rather than a much larger number of individual objects. If we</a:t>
            </a:r>
            <a:r>
              <a:rPr lang="en-US" baseline="0" dirty="0"/>
              <a:t> follow this rule, it will be easier for the user to process and understand our information.</a:t>
            </a:r>
            <a:endParaRPr lang="en-US" dirty="0"/>
          </a:p>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12</a:t>
            </a:fld>
            <a:endParaRPr lang="en-US"/>
          </a:p>
        </p:txBody>
      </p:sp>
    </p:spTree>
    <p:extLst>
      <p:ext uri="{BB962C8B-B14F-4D97-AF65-F5344CB8AC3E}">
        <p14:creationId xmlns:p14="http://schemas.microsoft.com/office/powerpoint/2010/main" val="3343648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a:t>
            </a:r>
            <a:r>
              <a:rPr lang="en-US" baseline="0" dirty="0"/>
              <a:t> is a real world example of the law of proximity.</a:t>
            </a:r>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13</a:t>
            </a:fld>
            <a:endParaRPr lang="en-US"/>
          </a:p>
        </p:txBody>
      </p:sp>
    </p:spTree>
    <p:extLst>
      <p:ext uri="{BB962C8B-B14F-4D97-AF65-F5344CB8AC3E}">
        <p14:creationId xmlns:p14="http://schemas.microsoft.com/office/powerpoint/2010/main" val="26639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a ballot used in the 2000 presidential election in Palm Beach, Florida. The first candidate was George Bush, the second candidate is Mr.</a:t>
            </a:r>
            <a:r>
              <a:rPr lang="en-US" altLang="zh-CN" baseline="0" dirty="0"/>
              <a:t> Gore. Mr. Gore lost Florida by a small of votes. Some democratic voters claimed that, the designed of the ballot confused them. The voted for Patrick Buchanan instead, which is on the other side of the ballot. I am no idea how much this design has impact on the results of the election, but I do find the interface is confusing. Because it is against the law of proximity. How about this one. For each candidate, there is a text field right next to the name, which is quite clear.</a:t>
            </a:r>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14</a:t>
            </a:fld>
            <a:endParaRPr lang="en-US"/>
          </a:p>
        </p:txBody>
      </p:sp>
    </p:spTree>
    <p:extLst>
      <p:ext uri="{BB962C8B-B14F-4D97-AF65-F5344CB8AC3E}">
        <p14:creationId xmlns:p14="http://schemas.microsoft.com/office/powerpoint/2010/main" val="2841675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083C76E-4263-4D28-B8BD-10FBA37012BF}" type="slidenum">
              <a:rPr lang="en-GB" sz="1200"/>
              <a:pPr eaLnBrk="1" hangingPunct="1"/>
              <a:t>16</a:t>
            </a:fld>
            <a:endParaRPr lang="en-GB" sz="1200"/>
          </a:p>
        </p:txBody>
      </p:sp>
      <p:sp>
        <p:nvSpPr>
          <p:cNvPr id="24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a:fld id="{A36F5F4B-3935-4129-A14A-56B57FCFA0E4}" type="slidenum">
              <a:rPr lang="en-US" sz="1200">
                <a:latin typeface="Times" charset="0"/>
              </a:rPr>
              <a:pPr algn="r"/>
              <a:t>16</a:t>
            </a:fld>
            <a:endParaRPr lang="en-US" sz="1200">
              <a:latin typeface="Times" charset="0"/>
            </a:endParaRPr>
          </a:p>
        </p:txBody>
      </p:sp>
      <p:sp>
        <p:nvSpPr>
          <p:cNvPr id="24580" name="Rectangle 2"/>
          <p:cNvSpPr>
            <a:spLocks noGrp="1" noRot="1" noChangeAspect="1" noChangeArrowheads="1" noTextEdit="1"/>
          </p:cNvSpPr>
          <p:nvPr>
            <p:ph type="sldImg"/>
          </p:nvPr>
        </p:nvSpPr>
        <p:spPr>
          <a:xfrm>
            <a:off x="381000" y="685800"/>
            <a:ext cx="6096000" cy="3429000"/>
          </a:xfrm>
          <a:ln/>
        </p:spPr>
      </p:sp>
      <p:sp>
        <p:nvSpPr>
          <p:cNvPr id="245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196048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17287D-398E-46CA-BE37-9C6C81B83BBC}" type="datetime1">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1165835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861F13-8567-4886-8FC2-F8F724809B9E}" type="datetime1">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328524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E6D596-34BD-43B3-8701-1DBFC28C01EA}" type="datetime1">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75397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566178-454F-4549-8C92-E89F16EEF397}" type="datetime1">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262319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BA96B-4D73-45C6-BD60-6404EA37F600}" type="datetime1">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1701571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840C2E-9F75-441F-A1D0-4F3D2E252170}" type="datetime1">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177543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CC2A15-2913-43CF-922C-6C8797E25C53}" type="datetime1">
              <a:rPr lang="en-US" smtClean="0"/>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229437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6EA126-19C6-4DA3-93B4-C7CD0240ACDB}" type="datetime1">
              <a:rPr lang="en-US" smtClean="0"/>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32545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DAB97-B068-49CF-ADC0-619231417CC0}" type="datetime1">
              <a:rPr lang="en-US" smtClean="0"/>
              <a:t>11/19/2022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266931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019780-4909-4FB6-985C-72D11CDD36B9}" type="datetime1">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34114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58E059-A203-4B37-8A32-7C45DFA324FD}" type="datetime1">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47BA-A27F-4088-9C0C-9CF4E5C0A5E2}" type="slidenum">
              <a:rPr lang="en-US" smtClean="0"/>
              <a:t>‹#›</a:t>
            </a:fld>
            <a:endParaRPr lang="en-US"/>
          </a:p>
        </p:txBody>
      </p:sp>
    </p:spTree>
    <p:extLst>
      <p:ext uri="{BB962C8B-B14F-4D97-AF65-F5344CB8AC3E}">
        <p14:creationId xmlns:p14="http://schemas.microsoft.com/office/powerpoint/2010/main" val="304819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836C3-7405-49EC-AFAB-5022E873A15E}" type="datetime1">
              <a:rPr lang="en-US" smtClean="0"/>
              <a:t>11/19/2022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847BA-A27F-4088-9C0C-9CF4E5C0A5E2}" type="slidenum">
              <a:rPr lang="en-US" smtClean="0"/>
              <a:t>‹#›</a:t>
            </a:fld>
            <a:endParaRPr lang="en-US"/>
          </a:p>
        </p:txBody>
      </p:sp>
    </p:spTree>
    <p:extLst>
      <p:ext uri="{BB962C8B-B14F-4D97-AF65-F5344CB8AC3E}">
        <p14:creationId xmlns:p14="http://schemas.microsoft.com/office/powerpoint/2010/main" val="641589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uxplanet.org/https-medium-com-viktorija-bachvarova-the-power-of-empty-space-in-uidesign-14f14f8b2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File:Gestalt_closure.svg" TargetMode="Externa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43.jpg"/><Relationship Id="rId4" Type="http://schemas.openxmlformats.org/officeDocument/2006/relationships/image" Target="../media/image42.jp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56.png"/><Relationship Id="rId4" Type="http://schemas.openxmlformats.org/officeDocument/2006/relationships/hyperlink" Target="http://en.wikipedia.org/wiki/File:CrossKeys.pn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62.jpeg"/><Relationship Id="rId4" Type="http://schemas.openxmlformats.org/officeDocument/2006/relationships/hyperlink" Target="http://en.wikipedia.org/wiki/File:Red-billed_quelea_flocking_at_waterhole.jpg"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Gestalt Principles</a:t>
            </a:r>
          </a:p>
        </p:txBody>
      </p:sp>
      <p:sp>
        <p:nvSpPr>
          <p:cNvPr id="3" name="Slide Number Placeholder 2"/>
          <p:cNvSpPr>
            <a:spLocks noGrp="1"/>
          </p:cNvSpPr>
          <p:nvPr>
            <p:ph type="sldNum" sz="quarter" idx="12"/>
          </p:nvPr>
        </p:nvSpPr>
        <p:spPr/>
        <p:txBody>
          <a:bodyPr/>
          <a:lstStyle/>
          <a:p>
            <a:fld id="{0C8847BA-A27F-4088-9C0C-9CF4E5C0A5E2}" type="slidenum">
              <a:rPr lang="en-US" smtClean="0"/>
              <a:t>1</a:t>
            </a:fld>
            <a:endParaRPr lang="en-US" dirty="0"/>
          </a:p>
        </p:txBody>
      </p:sp>
      <p:pic>
        <p:nvPicPr>
          <p:cNvPr id="5124"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33856" r="28526" b="26610"/>
          <a:stretch/>
        </p:blipFill>
        <p:spPr bwMode="auto">
          <a:xfrm>
            <a:off x="2701278" y="1600201"/>
            <a:ext cx="3089923" cy="45259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600201"/>
            <a:ext cx="35825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36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we will focus on</a:t>
            </a:r>
          </a:p>
        </p:txBody>
      </p:sp>
      <p:sp>
        <p:nvSpPr>
          <p:cNvPr id="3" name="Content Placeholder 2"/>
          <p:cNvSpPr>
            <a:spLocks noGrp="1"/>
          </p:cNvSpPr>
          <p:nvPr>
            <p:ph idx="1"/>
          </p:nvPr>
        </p:nvSpPr>
        <p:spPr/>
        <p:txBody>
          <a:bodyPr>
            <a:normAutofit lnSpcReduction="10000"/>
          </a:bodyPr>
          <a:lstStyle/>
          <a:p>
            <a:r>
              <a:rPr lang="en-US" dirty="0"/>
              <a:t>The law of proximity</a:t>
            </a:r>
          </a:p>
          <a:p>
            <a:r>
              <a:rPr lang="en-US" dirty="0"/>
              <a:t>Uniform Connectedness</a:t>
            </a:r>
          </a:p>
          <a:p>
            <a:r>
              <a:rPr lang="en-US" dirty="0"/>
              <a:t>The law of similarity</a:t>
            </a:r>
          </a:p>
          <a:p>
            <a:r>
              <a:rPr lang="en-US" dirty="0"/>
              <a:t>The law of closure</a:t>
            </a:r>
          </a:p>
          <a:p>
            <a:r>
              <a:rPr lang="en-US" dirty="0"/>
              <a:t>Figure and ground</a:t>
            </a:r>
          </a:p>
          <a:p>
            <a:r>
              <a:rPr lang="en-US" dirty="0"/>
              <a:t>Law of continuity</a:t>
            </a:r>
          </a:p>
          <a:p>
            <a:r>
              <a:rPr lang="en-US" dirty="0"/>
              <a:t>Law of common fate</a:t>
            </a:r>
          </a:p>
          <a:p>
            <a:r>
              <a:rPr lang="en-US" dirty="0"/>
              <a:t>Principle of good form (symmetry)</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C8847BA-A27F-4088-9C0C-9CF4E5C0A5E2}" type="slidenum">
              <a:rPr lang="en-US" smtClean="0"/>
              <a:t>10</a:t>
            </a:fld>
            <a:endParaRPr lang="en-US"/>
          </a:p>
        </p:txBody>
      </p:sp>
    </p:spTree>
    <p:extLst>
      <p:ext uri="{BB962C8B-B14F-4D97-AF65-F5344CB8AC3E}">
        <p14:creationId xmlns:p14="http://schemas.microsoft.com/office/powerpoint/2010/main" val="414774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607807" y="5257800"/>
            <a:ext cx="2679003" cy="523220"/>
          </a:xfrm>
          <a:prstGeom prst="rect">
            <a:avLst/>
          </a:prstGeom>
        </p:spPr>
        <p:txBody>
          <a:bodyPr wrap="none">
            <a:spAutoFit/>
          </a:bodyPr>
          <a:lstStyle/>
          <a:p>
            <a:r>
              <a:rPr lang="en-US" sz="2800" b="1" dirty="0"/>
              <a:t>Law of proximity</a:t>
            </a:r>
          </a:p>
        </p:txBody>
      </p:sp>
      <p:sp>
        <p:nvSpPr>
          <p:cNvPr id="5" name="Slide Number Placeholder 4"/>
          <p:cNvSpPr>
            <a:spLocks noGrp="1"/>
          </p:cNvSpPr>
          <p:nvPr>
            <p:ph type="sldNum" sz="quarter" idx="12"/>
          </p:nvPr>
        </p:nvSpPr>
        <p:spPr/>
        <p:txBody>
          <a:bodyPr/>
          <a:lstStyle/>
          <a:p>
            <a:fld id="{0C8847BA-A27F-4088-9C0C-9CF4E5C0A5E2}" type="slidenum">
              <a:rPr lang="en-US" smtClean="0"/>
              <a:t>11</a:t>
            </a:fld>
            <a:endParaRPr lang="en-US"/>
          </a:p>
        </p:txBody>
      </p:sp>
    </p:spTree>
    <p:extLst>
      <p:ext uri="{BB962C8B-B14F-4D97-AF65-F5344CB8AC3E}">
        <p14:creationId xmlns:p14="http://schemas.microsoft.com/office/powerpoint/2010/main" val="1112526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tes.psu.edu/psych256fa14/wp-content/uploads/sites/14682/2014/09/Proxim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558" y="2216739"/>
            <a:ext cx="3830888" cy="229467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The law of proximity</a:t>
            </a:r>
          </a:p>
        </p:txBody>
      </p:sp>
      <p:sp>
        <p:nvSpPr>
          <p:cNvPr id="6" name="Oval 5"/>
          <p:cNvSpPr/>
          <p:nvPr/>
        </p:nvSpPr>
        <p:spPr>
          <a:xfrm>
            <a:off x="2163208" y="2174617"/>
            <a:ext cx="1283300" cy="2324552"/>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rot="5400000">
            <a:off x="4020570" y="1564721"/>
            <a:ext cx="1421166" cy="2511938"/>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p:cNvSpPr>
            <a:spLocks noGrp="1"/>
          </p:cNvSpPr>
          <p:nvPr>
            <p:ph type="sldNum" sz="quarter" idx="12"/>
          </p:nvPr>
        </p:nvSpPr>
        <p:spPr/>
        <p:txBody>
          <a:bodyPr/>
          <a:lstStyle/>
          <a:p>
            <a:fld id="{9EEB6CB7-2439-455D-8965-3048D29AD326}" type="slidenum">
              <a:rPr lang="en-US" smtClean="0"/>
              <a:t>12</a:t>
            </a:fld>
            <a:endParaRPr lang="en-US"/>
          </a:p>
        </p:txBody>
      </p:sp>
      <p:sp>
        <p:nvSpPr>
          <p:cNvPr id="7" name="Rectangle 6"/>
          <p:cNvSpPr/>
          <p:nvPr/>
        </p:nvSpPr>
        <p:spPr>
          <a:xfrm>
            <a:off x="6539834" y="2236107"/>
            <a:ext cx="4011192" cy="2169825"/>
          </a:xfrm>
          <a:prstGeom prst="rect">
            <a:avLst/>
          </a:prstGeom>
        </p:spPr>
        <p:txBody>
          <a:bodyPr wrap="square">
            <a:spAutoFit/>
          </a:bodyPr>
          <a:lstStyle/>
          <a:p>
            <a:r>
              <a:rPr lang="en-US" sz="2700" b="1" dirty="0">
                <a:solidFill>
                  <a:srgbClr val="252525"/>
                </a:solidFill>
              </a:rPr>
              <a:t>The Law of Proximity</a:t>
            </a:r>
            <a:r>
              <a:rPr lang="en-US" sz="2700" dirty="0">
                <a:solidFill>
                  <a:srgbClr val="252525"/>
                </a:solidFill>
              </a:rPr>
              <a:t>:</a:t>
            </a:r>
            <a:r>
              <a:rPr lang="en-US" sz="2700" b="1" dirty="0">
                <a:solidFill>
                  <a:srgbClr val="252525"/>
                </a:solidFill>
              </a:rPr>
              <a:t> </a:t>
            </a:r>
            <a:r>
              <a:rPr lang="en-US" sz="2700" dirty="0">
                <a:solidFill>
                  <a:srgbClr val="252525"/>
                </a:solidFill>
              </a:rPr>
              <a:t>objects that are close to one another </a:t>
            </a:r>
            <a:r>
              <a:rPr lang="en-US" sz="2700" dirty="0"/>
              <a:t>tend to be perceived as belonging together</a:t>
            </a:r>
          </a:p>
        </p:txBody>
      </p:sp>
      <p:sp>
        <p:nvSpPr>
          <p:cNvPr id="9" name="TextBox 8"/>
          <p:cNvSpPr txBox="1"/>
          <p:nvPr/>
        </p:nvSpPr>
        <p:spPr>
          <a:xfrm>
            <a:off x="2329358" y="4652768"/>
            <a:ext cx="3390480" cy="461665"/>
          </a:xfrm>
          <a:prstGeom prst="rect">
            <a:avLst/>
          </a:prstGeom>
          <a:noFill/>
        </p:spPr>
        <p:txBody>
          <a:bodyPr wrap="none" rtlCol="0">
            <a:spAutoFit/>
          </a:bodyPr>
          <a:lstStyle/>
          <a:p>
            <a:r>
              <a:rPr lang="en-US" sz="2400" b="1" dirty="0"/>
              <a:t>2 groups </a:t>
            </a:r>
            <a:r>
              <a:rPr lang="en-US" sz="2400" dirty="0"/>
              <a:t>vs. </a:t>
            </a:r>
            <a:r>
              <a:rPr lang="en-US" sz="2400" b="1" dirty="0"/>
              <a:t>16 individual</a:t>
            </a:r>
          </a:p>
        </p:txBody>
      </p:sp>
    </p:spTree>
    <p:extLst>
      <p:ext uri="{BB962C8B-B14F-4D97-AF65-F5344CB8AC3E}">
        <p14:creationId xmlns:p14="http://schemas.microsoft.com/office/powerpoint/2010/main" val="14775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Form is Better?</a:t>
            </a:r>
          </a:p>
        </p:txBody>
      </p:sp>
      <p:sp>
        <p:nvSpPr>
          <p:cNvPr id="3" name="Content Placeholder 2"/>
          <p:cNvSpPr>
            <a:spLocks noGrp="1"/>
          </p:cNvSpPr>
          <p:nvPr>
            <p:ph idx="1"/>
          </p:nvPr>
        </p:nvSpPr>
        <p:spPr/>
        <p:txBody>
          <a:bodyPr>
            <a:normAutofit/>
          </a:bodyPr>
          <a:lstStyle/>
          <a:p>
            <a:pPr marL="0" indent="0">
              <a:buNone/>
            </a:pPr>
            <a:r>
              <a:rPr lang="en-US" sz="2700" b="1" dirty="0"/>
              <a:t>Signup Forms</a:t>
            </a:r>
          </a:p>
        </p:txBody>
      </p:sp>
      <p:pic>
        <p:nvPicPr>
          <p:cNvPr id="2050" name="Picture 2" descr="http://architectingusability.com/wp-content/uploads/2011/05/Proximity_Form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462" y="2928802"/>
            <a:ext cx="1793081" cy="10572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2" name="Picture 4" descr="http://architectingusability.com/wp-content/uploads/2011/05/Proximity_Form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621" y="2928802"/>
            <a:ext cx="3964781" cy="104298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EEB6CB7-2439-455D-8965-3048D29AD326}" type="slidenum">
              <a:rPr lang="en-US" smtClean="0"/>
              <a:t>13</a:t>
            </a:fld>
            <a:endParaRPr lang="en-US"/>
          </a:p>
        </p:txBody>
      </p:sp>
      <p:sp>
        <p:nvSpPr>
          <p:cNvPr id="5" name="TextBox 4"/>
          <p:cNvSpPr txBox="1"/>
          <p:nvPr/>
        </p:nvSpPr>
        <p:spPr>
          <a:xfrm>
            <a:off x="2454569" y="5479511"/>
            <a:ext cx="4229428" cy="507831"/>
          </a:xfrm>
          <a:prstGeom prst="rect">
            <a:avLst/>
          </a:prstGeom>
          <a:noFill/>
        </p:spPr>
        <p:txBody>
          <a:bodyPr wrap="none" rtlCol="0">
            <a:spAutoFit/>
          </a:bodyPr>
          <a:lstStyle/>
          <a:p>
            <a:r>
              <a:rPr lang="en-US" sz="2700" b="1" dirty="0"/>
              <a:t>Against the law of proximity</a:t>
            </a:r>
          </a:p>
        </p:txBody>
      </p:sp>
      <p:sp>
        <p:nvSpPr>
          <p:cNvPr id="6" name="Freeform 5"/>
          <p:cNvSpPr/>
          <p:nvPr/>
        </p:nvSpPr>
        <p:spPr>
          <a:xfrm>
            <a:off x="8535404" y="4044578"/>
            <a:ext cx="950495" cy="693447"/>
          </a:xfrm>
          <a:custGeom>
            <a:avLst/>
            <a:gdLst>
              <a:gd name="connsiteX0" fmla="*/ 0 w 1785898"/>
              <a:gd name="connsiteY0" fmla="*/ 893538 h 1430937"/>
              <a:gd name="connsiteX1" fmla="*/ 368969 w 1785898"/>
              <a:gd name="connsiteY1" fmla="*/ 1262506 h 1430937"/>
              <a:gd name="connsiteX2" fmla="*/ 417095 w 1785898"/>
              <a:gd name="connsiteY2" fmla="*/ 1406885 h 1430937"/>
              <a:gd name="connsiteX3" fmla="*/ 770021 w 1785898"/>
              <a:gd name="connsiteY3" fmla="*/ 781243 h 1430937"/>
              <a:gd name="connsiteX4" fmla="*/ 1668379 w 1785898"/>
              <a:gd name="connsiteY4" fmla="*/ 91433 h 1430937"/>
              <a:gd name="connsiteX5" fmla="*/ 1748590 w 1785898"/>
              <a:gd name="connsiteY5" fmla="*/ 27264 h 14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898" h="1430937">
                <a:moveTo>
                  <a:pt x="0" y="893538"/>
                </a:moveTo>
                <a:cubicBezTo>
                  <a:pt x="149726" y="1035243"/>
                  <a:pt x="299453" y="1176948"/>
                  <a:pt x="368969" y="1262506"/>
                </a:cubicBezTo>
                <a:cubicBezTo>
                  <a:pt x="438485" y="1348064"/>
                  <a:pt x="350253" y="1487096"/>
                  <a:pt x="417095" y="1406885"/>
                </a:cubicBezTo>
                <a:cubicBezTo>
                  <a:pt x="483937" y="1326675"/>
                  <a:pt x="561474" y="1000485"/>
                  <a:pt x="770021" y="781243"/>
                </a:cubicBezTo>
                <a:cubicBezTo>
                  <a:pt x="978568" y="562001"/>
                  <a:pt x="1505284" y="217096"/>
                  <a:pt x="1668379" y="91433"/>
                </a:cubicBezTo>
                <a:cubicBezTo>
                  <a:pt x="1831474" y="-34230"/>
                  <a:pt x="1790032" y="-3483"/>
                  <a:pt x="1748590" y="27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364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Ballot is Easier to Select?</a:t>
            </a:r>
          </a:p>
        </p:txBody>
      </p:sp>
      <p:pic>
        <p:nvPicPr>
          <p:cNvPr id="8194" name="Picture 2" descr="http://www.infoplease.com/images/cig/supreme-court/1592571492_img_3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156" y="2122820"/>
            <a:ext cx="4513310" cy="35033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EEB6CB7-2439-455D-8965-3048D29AD326}" type="slidenum">
              <a:rPr lang="en-US" smtClean="0"/>
              <a:t>14</a:t>
            </a:fld>
            <a:endParaRPr lang="en-US" dirty="0"/>
          </a:p>
        </p:txBody>
      </p:sp>
      <p:sp>
        <p:nvSpPr>
          <p:cNvPr id="5" name="TextBox 4"/>
          <p:cNvSpPr txBox="1"/>
          <p:nvPr/>
        </p:nvSpPr>
        <p:spPr>
          <a:xfrm>
            <a:off x="6326466" y="2018927"/>
            <a:ext cx="4052378" cy="2939266"/>
          </a:xfrm>
          <a:prstGeom prst="rect">
            <a:avLst/>
          </a:prstGeom>
          <a:noFill/>
        </p:spPr>
        <p:txBody>
          <a:bodyPr wrap="square" rtlCol="0">
            <a:spAutoFit/>
          </a:bodyPr>
          <a:lstStyle/>
          <a:p>
            <a:pPr marL="342900" indent="-342900">
              <a:spcBef>
                <a:spcPts val="1800"/>
              </a:spcBef>
              <a:buFont typeface="Wingdings" panose="05000000000000000000" pitchFamily="2" charset="2"/>
              <a:buChar char="§"/>
            </a:pPr>
            <a:r>
              <a:rPr lang="en-US" sz="2000" b="1" dirty="0"/>
              <a:t>Florida was the pivotal state</a:t>
            </a:r>
          </a:p>
          <a:p>
            <a:pPr marL="342900" indent="-342900">
              <a:spcBef>
                <a:spcPts val="1800"/>
              </a:spcBef>
              <a:buFont typeface="Wingdings" panose="05000000000000000000" pitchFamily="2" charset="2"/>
              <a:buChar char="§"/>
            </a:pPr>
            <a:r>
              <a:rPr lang="en-US" sz="2000" b="1" dirty="0"/>
              <a:t>The Florida vote was ultimately settled in Bush's favor by a margin of 537 votes</a:t>
            </a:r>
          </a:p>
          <a:p>
            <a:pPr marL="342900" indent="-342900">
              <a:spcBef>
                <a:spcPts val="1800"/>
              </a:spcBef>
              <a:buFont typeface="Wingdings" panose="05000000000000000000" pitchFamily="2" charset="2"/>
              <a:buChar char="§"/>
            </a:pPr>
            <a:r>
              <a:rPr lang="en-US" sz="2000" b="1" dirty="0"/>
              <a:t>Some voters said they mistakenly voted for Patrick J. Buchanan</a:t>
            </a:r>
          </a:p>
          <a:p>
            <a:pPr marL="342900" indent="-342900">
              <a:spcBef>
                <a:spcPts val="1800"/>
              </a:spcBef>
              <a:buFont typeface="Wingdings" panose="05000000000000000000" pitchFamily="2" charset="2"/>
              <a:buChar char="§"/>
            </a:pPr>
            <a:r>
              <a:rPr lang="en-US" sz="2000" b="1" dirty="0"/>
              <a:t>Lawsuits</a:t>
            </a:r>
          </a:p>
        </p:txBody>
      </p:sp>
      <p:pic>
        <p:nvPicPr>
          <p:cNvPr id="6" name="Picture 2" descr="http://prestopnik.com/photo_blog/images/2008/2008_presidential_ballo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3328" y="2147533"/>
            <a:ext cx="3670610" cy="352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Ticket Information Quickly</a:t>
            </a:r>
          </a:p>
        </p:txBody>
      </p:sp>
      <p:pic>
        <p:nvPicPr>
          <p:cNvPr id="7170" name="Picture 2" descr="http://images.macworld.com/images/howto/graphics/142240-adbefore_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b="10204"/>
          <a:stretch/>
        </p:blipFill>
        <p:spPr bwMode="auto">
          <a:xfrm>
            <a:off x="1936017" y="2181333"/>
            <a:ext cx="4186238" cy="26621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images.macworld.com/images/howto/graphics/142240-bna3_original.png"/>
          <p:cNvPicPr>
            <a:picLocks noChangeAspect="1" noChangeArrowheads="1"/>
          </p:cNvPicPr>
          <p:nvPr/>
        </p:nvPicPr>
        <p:blipFill rotWithShape="1">
          <a:blip r:embed="rId3">
            <a:extLst>
              <a:ext uri="{28A0092B-C50C-407E-A947-70E740481C1C}">
                <a14:useLocalDpi xmlns:a14="http://schemas.microsoft.com/office/drawing/2010/main" val="0"/>
              </a:ext>
            </a:extLst>
          </a:blip>
          <a:srcRect t="4285" b="10292"/>
          <a:stretch/>
        </p:blipFill>
        <p:spPr bwMode="auto">
          <a:xfrm>
            <a:off x="6549421" y="2181334"/>
            <a:ext cx="3632805" cy="264784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EEB6CB7-2439-455D-8965-3048D29AD326}" type="slidenum">
              <a:rPr lang="en-US" smtClean="0"/>
              <a:t>15</a:t>
            </a:fld>
            <a:endParaRPr lang="en-US"/>
          </a:p>
        </p:txBody>
      </p:sp>
      <p:sp>
        <p:nvSpPr>
          <p:cNvPr id="5" name="TextBox 4"/>
          <p:cNvSpPr txBox="1"/>
          <p:nvPr/>
        </p:nvSpPr>
        <p:spPr>
          <a:xfrm>
            <a:off x="6924676" y="4829175"/>
            <a:ext cx="3400425" cy="784830"/>
          </a:xfrm>
          <a:prstGeom prst="rect">
            <a:avLst/>
          </a:prstGeom>
          <a:noFill/>
        </p:spPr>
        <p:txBody>
          <a:bodyPr wrap="square" rtlCol="0">
            <a:spAutoFit/>
          </a:bodyPr>
          <a:lstStyle/>
          <a:p>
            <a:pPr algn="ctr"/>
            <a:r>
              <a:rPr lang="en-US" sz="2250" b="1" dirty="0"/>
              <a:t>Unrelated things are separated</a:t>
            </a:r>
            <a:endParaRPr lang="en-US" sz="2250" dirty="0"/>
          </a:p>
        </p:txBody>
      </p:sp>
      <p:sp>
        <p:nvSpPr>
          <p:cNvPr id="8" name="Freeform 7"/>
          <p:cNvSpPr/>
          <p:nvPr/>
        </p:nvSpPr>
        <p:spPr>
          <a:xfrm>
            <a:off x="9231731" y="3839481"/>
            <a:ext cx="950495" cy="693447"/>
          </a:xfrm>
          <a:custGeom>
            <a:avLst/>
            <a:gdLst>
              <a:gd name="connsiteX0" fmla="*/ 0 w 1785898"/>
              <a:gd name="connsiteY0" fmla="*/ 893538 h 1430937"/>
              <a:gd name="connsiteX1" fmla="*/ 368969 w 1785898"/>
              <a:gd name="connsiteY1" fmla="*/ 1262506 h 1430937"/>
              <a:gd name="connsiteX2" fmla="*/ 417095 w 1785898"/>
              <a:gd name="connsiteY2" fmla="*/ 1406885 h 1430937"/>
              <a:gd name="connsiteX3" fmla="*/ 770021 w 1785898"/>
              <a:gd name="connsiteY3" fmla="*/ 781243 h 1430937"/>
              <a:gd name="connsiteX4" fmla="*/ 1668379 w 1785898"/>
              <a:gd name="connsiteY4" fmla="*/ 91433 h 1430937"/>
              <a:gd name="connsiteX5" fmla="*/ 1748590 w 1785898"/>
              <a:gd name="connsiteY5" fmla="*/ 27264 h 14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898" h="1430937">
                <a:moveTo>
                  <a:pt x="0" y="893538"/>
                </a:moveTo>
                <a:cubicBezTo>
                  <a:pt x="149726" y="1035243"/>
                  <a:pt x="299453" y="1176948"/>
                  <a:pt x="368969" y="1262506"/>
                </a:cubicBezTo>
                <a:cubicBezTo>
                  <a:pt x="438485" y="1348064"/>
                  <a:pt x="350253" y="1487096"/>
                  <a:pt x="417095" y="1406885"/>
                </a:cubicBezTo>
                <a:cubicBezTo>
                  <a:pt x="483937" y="1326675"/>
                  <a:pt x="561474" y="1000485"/>
                  <a:pt x="770021" y="781243"/>
                </a:cubicBezTo>
                <a:cubicBezTo>
                  <a:pt x="978568" y="562001"/>
                  <a:pt x="1505284" y="217096"/>
                  <a:pt x="1668379" y="91433"/>
                </a:cubicBezTo>
                <a:cubicBezTo>
                  <a:pt x="1831474" y="-34230"/>
                  <a:pt x="1790032" y="-3483"/>
                  <a:pt x="1748590" y="27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8291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p:txBody>
          <a:bodyPr/>
          <a:lstStyle/>
          <a:p>
            <a:pPr eaLnBrk="1" hangingPunct="1"/>
            <a:r>
              <a:rPr lang="en-GB" sz="2400" dirty="0"/>
              <a:t>Activity: Find the price of a double room at the Holiday Inn in Bradley</a:t>
            </a:r>
            <a:endParaRPr lang="en-GB" dirty="0"/>
          </a:p>
        </p:txBody>
      </p:sp>
      <p:graphicFrame>
        <p:nvGraphicFramePr>
          <p:cNvPr id="23554" name="Object 2"/>
          <p:cNvGraphicFramePr>
            <a:graphicFrameLocks noGrp="1" noChangeAspect="1"/>
          </p:cNvGraphicFramePr>
          <p:nvPr>
            <p:ph type="body" idx="4294967295"/>
          </p:nvPr>
        </p:nvGraphicFramePr>
        <p:xfrm>
          <a:off x="3295650" y="1600201"/>
          <a:ext cx="5600700" cy="4525963"/>
        </p:xfrm>
        <a:graphic>
          <a:graphicData uri="http://schemas.openxmlformats.org/presentationml/2006/ole">
            <mc:AlternateContent xmlns:mc="http://schemas.openxmlformats.org/markup-compatibility/2006">
              <mc:Choice xmlns:v="urn:schemas-microsoft-com:vml" Requires="v">
                <p:oleObj name="Document" r:id="rId4" imgW="5023104" imgH="3907536" progId="Word.Document.8">
                  <p:embed/>
                </p:oleObj>
              </mc:Choice>
              <mc:Fallback>
                <p:oleObj name="Document" r:id="rId4" imgW="5023104" imgH="3907536" progId="Word.Document.8">
                  <p:embed/>
                  <p:pic>
                    <p:nvPicPr>
                      <p:cNvPr id="235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650" y="1600201"/>
                        <a:ext cx="560070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Straight Arrow Connector 2"/>
          <p:cNvCxnSpPr/>
          <p:nvPr/>
        </p:nvCxnSpPr>
        <p:spPr>
          <a:xfrm flipH="1">
            <a:off x="6705600" y="3429000"/>
            <a:ext cx="2667000" cy="160020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C8847BA-A27F-4088-9C0C-9CF4E5C0A5E2}" type="slidenum">
              <a:rPr lang="en-US" smtClean="0"/>
              <a:t>16</a:t>
            </a:fld>
            <a:endParaRPr lang="en-US"/>
          </a:p>
        </p:txBody>
      </p:sp>
    </p:spTree>
    <p:custDataLst>
      <p:tags r:id="rId1"/>
    </p:custDataLst>
    <p:extLst>
      <p:ext uri="{BB962C8B-B14F-4D97-AF65-F5344CB8AC3E}">
        <p14:creationId xmlns:p14="http://schemas.microsoft.com/office/powerpoint/2010/main" val="265925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p:txBody>
          <a:bodyPr/>
          <a:lstStyle/>
          <a:p>
            <a:pPr eaLnBrk="1" hangingPunct="1"/>
            <a:r>
              <a:rPr lang="en-GB" sz="2400" dirty="0"/>
              <a:t>Activity: Find the price for a double room at the </a:t>
            </a:r>
            <a:br>
              <a:rPr lang="en-GB" sz="2400" dirty="0"/>
            </a:br>
            <a:r>
              <a:rPr lang="en-GB" sz="2400" dirty="0"/>
              <a:t>Quality Inn in Columbia</a:t>
            </a:r>
            <a:endParaRPr lang="en-GB" dirty="0"/>
          </a:p>
        </p:txBody>
      </p:sp>
      <p:graphicFrame>
        <p:nvGraphicFramePr>
          <p:cNvPr id="25602" name="Object 2"/>
          <p:cNvGraphicFramePr>
            <a:graphicFrameLocks noGrp="1" noChangeAspect="1"/>
          </p:cNvGraphicFramePr>
          <p:nvPr>
            <p:ph type="body" idx="4294967295"/>
          </p:nvPr>
        </p:nvGraphicFramePr>
        <p:xfrm>
          <a:off x="3197225" y="1600201"/>
          <a:ext cx="5797550" cy="4525963"/>
        </p:xfrm>
        <a:graphic>
          <a:graphicData uri="http://schemas.openxmlformats.org/presentationml/2006/ole">
            <mc:AlternateContent xmlns:mc="http://schemas.openxmlformats.org/markup-compatibility/2006">
              <mc:Choice xmlns:v="urn:schemas-microsoft-com:vml" Requires="v">
                <p:oleObj name="Document" r:id="rId4" imgW="4965192" imgH="3730752" progId="Word.Document.8">
                  <p:embed/>
                </p:oleObj>
              </mc:Choice>
              <mc:Fallback>
                <p:oleObj name="Document" r:id="rId4" imgW="4965192" imgH="3730752" progId="Word.Document.8">
                  <p:embed/>
                  <p:pic>
                    <p:nvPicPr>
                      <p:cNvPr id="256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225" y="1600201"/>
                        <a:ext cx="57975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Arrow Connector 5"/>
          <p:cNvCxnSpPr/>
          <p:nvPr/>
        </p:nvCxnSpPr>
        <p:spPr>
          <a:xfrm flipH="1">
            <a:off x="8458200" y="5214582"/>
            <a:ext cx="1447800" cy="762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C8847BA-A27F-4088-9C0C-9CF4E5C0A5E2}" type="slidenum">
              <a:rPr lang="en-US" smtClean="0"/>
              <a:t>17</a:t>
            </a:fld>
            <a:endParaRPr lang="en-US"/>
          </a:p>
        </p:txBody>
      </p:sp>
    </p:spTree>
    <p:custDataLst>
      <p:tags r:id="rId1"/>
    </p:custDataLst>
    <p:extLst>
      <p:ext uri="{BB962C8B-B14F-4D97-AF65-F5344CB8AC3E}">
        <p14:creationId xmlns:p14="http://schemas.microsoft.com/office/powerpoint/2010/main" val="18496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Proximity</a:t>
            </a:r>
          </a:p>
        </p:txBody>
      </p:sp>
      <p:sp>
        <p:nvSpPr>
          <p:cNvPr id="4" name="Slide Number Placeholder 3"/>
          <p:cNvSpPr>
            <a:spLocks noGrp="1"/>
          </p:cNvSpPr>
          <p:nvPr>
            <p:ph type="sldNum" sz="quarter" idx="12"/>
          </p:nvPr>
        </p:nvSpPr>
        <p:spPr/>
        <p:txBody>
          <a:bodyPr/>
          <a:lstStyle/>
          <a:p>
            <a:fld id="{0C8847BA-A27F-4088-9C0C-9CF4E5C0A5E2}" type="slidenum">
              <a:rPr lang="en-US" smtClean="0"/>
              <a:t>18</a:t>
            </a:fld>
            <a:endParaRPr lang="en-US"/>
          </a:p>
        </p:txBody>
      </p:sp>
      <p:pic>
        <p:nvPicPr>
          <p:cNvPr id="5122" name="Picture 2" descr="Arora Desig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63" y="1627633"/>
            <a:ext cx="5857875"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080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6A0E85-0111-4610-9B5B-A685BD719135}"/>
              </a:ext>
            </a:extLst>
          </p:cNvPr>
          <p:cNvSpPr>
            <a:spLocks noGrp="1"/>
          </p:cNvSpPr>
          <p:nvPr>
            <p:ph type="sldNum" sz="quarter" idx="12"/>
          </p:nvPr>
        </p:nvSpPr>
        <p:spPr/>
        <p:txBody>
          <a:bodyPr/>
          <a:lstStyle/>
          <a:p>
            <a:fld id="{0C8847BA-A27F-4088-9C0C-9CF4E5C0A5E2}" type="slidenum">
              <a:rPr lang="en-US" smtClean="0"/>
              <a:t>19</a:t>
            </a:fld>
            <a:endParaRPr lang="en-US"/>
          </a:p>
        </p:txBody>
      </p:sp>
      <p:pic>
        <p:nvPicPr>
          <p:cNvPr id="5122" name="Picture 2" descr="https://miro.medium.com/max/1656/1*ICggHKXe1h9JZ4e7F7R9Qw.png">
            <a:extLst>
              <a:ext uri="{FF2B5EF4-FFF2-40B4-BE49-F238E27FC236}">
                <a16:creationId xmlns:a16="http://schemas.microsoft.com/office/drawing/2014/main" id="{5AD99352-9467-479E-887A-95B8045F8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1702714"/>
            <a:ext cx="8458200" cy="35550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BA245E6-D812-48C2-9E07-741BE676C73D}"/>
              </a:ext>
            </a:extLst>
          </p:cNvPr>
          <p:cNvSpPr/>
          <p:nvPr/>
        </p:nvSpPr>
        <p:spPr>
          <a:xfrm>
            <a:off x="1840902" y="5752109"/>
            <a:ext cx="8484198" cy="646331"/>
          </a:xfrm>
          <a:prstGeom prst="rect">
            <a:avLst/>
          </a:prstGeom>
        </p:spPr>
        <p:txBody>
          <a:bodyPr wrap="square">
            <a:spAutoFit/>
          </a:bodyPr>
          <a:lstStyle/>
          <a:p>
            <a:r>
              <a:rPr lang="en-US" dirty="0">
                <a:hlinkClick r:id="rId4"/>
              </a:rPr>
              <a:t>https://uxplanet.org/https-medium-com-viktorija-bachvarova-the-power-of-empty-space-in-uidesign-14f14f8b203</a:t>
            </a:r>
            <a:endParaRPr lang="en-US" dirty="0"/>
          </a:p>
        </p:txBody>
      </p:sp>
    </p:spTree>
    <p:extLst>
      <p:ext uri="{BB962C8B-B14F-4D97-AF65-F5344CB8AC3E}">
        <p14:creationId xmlns:p14="http://schemas.microsoft.com/office/powerpoint/2010/main" val="253497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Gestalt Principles</a:t>
            </a:r>
          </a:p>
        </p:txBody>
      </p:sp>
      <p:sp>
        <p:nvSpPr>
          <p:cNvPr id="3" name="Subtitle 2"/>
          <p:cNvSpPr>
            <a:spLocks noGrp="1"/>
          </p:cNvSpPr>
          <p:nvPr>
            <p:ph type="subTitle" idx="1"/>
          </p:nvPr>
        </p:nvSpPr>
        <p:spPr/>
        <p:txBody>
          <a:bodyPr/>
          <a:lstStyle/>
          <a:p>
            <a:r>
              <a:rPr lang="en-US" dirty="0"/>
              <a:t>The whole != the sum of its parts</a:t>
            </a:r>
          </a:p>
        </p:txBody>
      </p:sp>
      <p:sp>
        <p:nvSpPr>
          <p:cNvPr id="4" name="Slide Number Placeholder 3"/>
          <p:cNvSpPr>
            <a:spLocks noGrp="1"/>
          </p:cNvSpPr>
          <p:nvPr>
            <p:ph type="sldNum" sz="quarter" idx="12"/>
          </p:nvPr>
        </p:nvSpPr>
        <p:spPr/>
        <p:txBody>
          <a:bodyPr/>
          <a:lstStyle/>
          <a:p>
            <a:fld id="{0C8847BA-A27F-4088-9C0C-9CF4E5C0A5E2}" type="slidenum">
              <a:rPr lang="en-US" smtClean="0"/>
              <a:t>2</a:t>
            </a:fld>
            <a:endParaRPr lang="en-US" dirty="0"/>
          </a:p>
        </p:txBody>
      </p:sp>
    </p:spTree>
    <p:extLst>
      <p:ext uri="{BB962C8B-B14F-4D97-AF65-F5344CB8AC3E}">
        <p14:creationId xmlns:p14="http://schemas.microsoft.com/office/powerpoint/2010/main" val="1899713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F65CBA-0EA9-45B4-A8F9-8BEFAF26236C}"/>
              </a:ext>
            </a:extLst>
          </p:cNvPr>
          <p:cNvSpPr>
            <a:spLocks noGrp="1"/>
          </p:cNvSpPr>
          <p:nvPr>
            <p:ph type="sldNum" sz="quarter" idx="12"/>
          </p:nvPr>
        </p:nvSpPr>
        <p:spPr/>
        <p:txBody>
          <a:bodyPr/>
          <a:lstStyle/>
          <a:p>
            <a:fld id="{0C8847BA-A27F-4088-9C0C-9CF4E5C0A5E2}" type="slidenum">
              <a:rPr lang="en-US" smtClean="0"/>
              <a:t>20</a:t>
            </a:fld>
            <a:endParaRPr lang="en-US"/>
          </a:p>
        </p:txBody>
      </p:sp>
      <p:pic>
        <p:nvPicPr>
          <p:cNvPr id="6146" name="Picture 2" descr="https://miro.medium.com/max/1656/1*OC90z6_wxC5d2FCOVgWVtw.png">
            <a:extLst>
              <a:ext uri="{FF2B5EF4-FFF2-40B4-BE49-F238E27FC236}">
                <a16:creationId xmlns:a16="http://schemas.microsoft.com/office/drawing/2014/main" id="{8E22D164-9F25-48B1-AF1A-B74ED3804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494605"/>
            <a:ext cx="8610600" cy="386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44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5890-AF5E-4CAE-987B-1DF8E4CD23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053E8-9164-4427-A3D3-15A4C309CA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276E5A-BAAC-4EA6-B303-098F9B6014AA}"/>
              </a:ext>
            </a:extLst>
          </p:cNvPr>
          <p:cNvSpPr>
            <a:spLocks noGrp="1"/>
          </p:cNvSpPr>
          <p:nvPr>
            <p:ph type="sldNum" sz="quarter" idx="12"/>
          </p:nvPr>
        </p:nvSpPr>
        <p:spPr/>
        <p:txBody>
          <a:bodyPr/>
          <a:lstStyle/>
          <a:p>
            <a:fld id="{0C8847BA-A27F-4088-9C0C-9CF4E5C0A5E2}" type="slidenum">
              <a:rPr lang="en-US" smtClean="0"/>
              <a:t>21</a:t>
            </a:fld>
            <a:endParaRPr lang="en-US"/>
          </a:p>
        </p:txBody>
      </p:sp>
      <p:pic>
        <p:nvPicPr>
          <p:cNvPr id="6146" name="Picture 2" descr="Responsive grids and how to actually use them | by Christie Tang | UX  Collective">
            <a:extLst>
              <a:ext uri="{FF2B5EF4-FFF2-40B4-BE49-F238E27FC236}">
                <a16:creationId xmlns:a16="http://schemas.microsoft.com/office/drawing/2014/main" id="{B56498F6-54D6-4EEF-BCFD-03951A9DC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2503"/>
            <a:ext cx="8229600" cy="575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6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8847BA-A27F-4088-9C0C-9CF4E5C0A5E2}" type="slidenum">
              <a:rPr lang="en-US" smtClean="0"/>
              <a:t>22</a:t>
            </a:fld>
            <a:endParaRPr lang="en-US"/>
          </a:p>
        </p:txBody>
      </p:sp>
      <p:sp>
        <p:nvSpPr>
          <p:cNvPr id="5" name="Rectangle 4"/>
          <p:cNvSpPr/>
          <p:nvPr/>
        </p:nvSpPr>
        <p:spPr>
          <a:xfrm>
            <a:off x="609600" y="5486400"/>
            <a:ext cx="3754361" cy="523220"/>
          </a:xfrm>
          <a:prstGeom prst="rect">
            <a:avLst/>
          </a:prstGeom>
        </p:spPr>
        <p:txBody>
          <a:bodyPr wrap="none">
            <a:spAutoFit/>
          </a:bodyPr>
          <a:lstStyle/>
          <a:p>
            <a:r>
              <a:rPr lang="en-US" sz="2800" b="1" dirty="0"/>
              <a:t>Uniform Connectedness</a:t>
            </a:r>
          </a:p>
        </p:txBody>
      </p:sp>
    </p:spTree>
    <p:extLst>
      <p:ext uri="{BB962C8B-B14F-4D97-AF65-F5344CB8AC3E}">
        <p14:creationId xmlns:p14="http://schemas.microsoft.com/office/powerpoint/2010/main" val="427669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Uniform Connectedness</a:t>
            </a:r>
          </a:p>
        </p:txBody>
      </p:sp>
      <p:sp>
        <p:nvSpPr>
          <p:cNvPr id="6" name="Content Placeholder 5"/>
          <p:cNvSpPr>
            <a:spLocks noGrp="1"/>
          </p:cNvSpPr>
          <p:nvPr>
            <p:ph sz="half" idx="1"/>
          </p:nvPr>
        </p:nvSpPr>
        <p:spPr>
          <a:xfrm>
            <a:off x="609600" y="1600201"/>
            <a:ext cx="5867400" cy="4525963"/>
          </a:xfrm>
        </p:spPr>
        <p:txBody>
          <a:bodyPr>
            <a:normAutofit fontScale="92500" lnSpcReduction="20000"/>
          </a:bodyPr>
          <a:lstStyle/>
          <a:p>
            <a:r>
              <a:rPr lang="en-US" dirty="0"/>
              <a:t>The principle of uniform connectedness is the strongest of the Gestalt Principles concerned with relatedness. </a:t>
            </a:r>
          </a:p>
          <a:p>
            <a:r>
              <a:rPr lang="en-US" dirty="0"/>
              <a:t>It refers to the fact that </a:t>
            </a:r>
            <a:r>
              <a:rPr lang="en-US" b="1" i="1" dirty="0"/>
              <a:t>elements that are connected by uniform visual properties are perceived as being more related than elements that are not connected</a:t>
            </a:r>
            <a:r>
              <a:rPr lang="en-US" dirty="0"/>
              <a:t>. </a:t>
            </a:r>
          </a:p>
          <a:p>
            <a:r>
              <a:rPr lang="en-US" dirty="0"/>
              <a:t>As with the principle of proximity, uniform connectedness causes us to perceive groups or chunks rather than unrelated, individual things.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8900" y="1417638"/>
            <a:ext cx="4038600" cy="2692400"/>
          </a:xfrm>
          <a:prstGeom prst="rect">
            <a:avLst/>
          </a:prstGeom>
        </p:spPr>
      </p:pic>
      <p:sp>
        <p:nvSpPr>
          <p:cNvPr id="2" name="Slide Number Placeholder 1"/>
          <p:cNvSpPr>
            <a:spLocks noGrp="1"/>
          </p:cNvSpPr>
          <p:nvPr>
            <p:ph type="sldNum" sz="quarter" idx="12"/>
          </p:nvPr>
        </p:nvSpPr>
        <p:spPr/>
        <p:txBody>
          <a:bodyPr/>
          <a:lstStyle/>
          <a:p>
            <a:fld id="{0C8847BA-A27F-4088-9C0C-9CF4E5C0A5E2}" type="slidenum">
              <a:rPr lang="en-US" smtClean="0"/>
              <a:t>23</a:t>
            </a:fld>
            <a:endParaRPr lang="en-US"/>
          </a:p>
        </p:txBody>
      </p:sp>
      <p:sp>
        <p:nvSpPr>
          <p:cNvPr id="3" name="Rectangle 2"/>
          <p:cNvSpPr/>
          <p:nvPr/>
        </p:nvSpPr>
        <p:spPr>
          <a:xfrm>
            <a:off x="5905500" y="5892582"/>
            <a:ext cx="4572000" cy="646331"/>
          </a:xfrm>
          <a:prstGeom prst="rect">
            <a:avLst/>
          </a:prstGeom>
        </p:spPr>
        <p:txBody>
          <a:bodyPr>
            <a:spAutoFit/>
          </a:bodyPr>
          <a:lstStyle/>
          <a:p>
            <a:r>
              <a:rPr lang="en-US" dirty="0"/>
              <a:t>http://www.andyrutledge.com/gestalt-principles-3.php</a:t>
            </a:r>
          </a:p>
        </p:txBody>
      </p:sp>
    </p:spTree>
    <p:extLst>
      <p:ext uri="{BB962C8B-B14F-4D97-AF65-F5344CB8AC3E}">
        <p14:creationId xmlns:p14="http://schemas.microsoft.com/office/powerpoint/2010/main" val="404913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 Examples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5200" y="1417638"/>
            <a:ext cx="7721600" cy="2273300"/>
          </a:xfrm>
        </p:spPr>
      </p:pic>
      <p:sp>
        <p:nvSpPr>
          <p:cNvPr id="6" name="Rectangle 5"/>
          <p:cNvSpPr/>
          <p:nvPr/>
        </p:nvSpPr>
        <p:spPr>
          <a:xfrm>
            <a:off x="2235200" y="4343401"/>
            <a:ext cx="7721600" cy="1200329"/>
          </a:xfrm>
          <a:prstGeom prst="rect">
            <a:avLst/>
          </a:prstGeom>
        </p:spPr>
        <p:txBody>
          <a:bodyPr wrap="square">
            <a:spAutoFit/>
          </a:bodyPr>
          <a:lstStyle/>
          <a:p>
            <a:r>
              <a:rPr lang="en-US" dirty="0">
                <a:solidFill>
                  <a:srgbClr val="222222"/>
                </a:solidFill>
                <a:latin typeface="ff-tisa-web-pro-1"/>
              </a:rPr>
              <a:t>One might think that tabbed navigation is most effective because of our familiarity with the physical and conceptual idea of a filing folder, but the fact is more basic. The filing folder works because of the principle of uniform connectedness.</a:t>
            </a:r>
            <a:endParaRPr lang="en-US" dirty="0"/>
          </a:p>
        </p:txBody>
      </p:sp>
      <p:sp>
        <p:nvSpPr>
          <p:cNvPr id="3" name="Slide Number Placeholder 2"/>
          <p:cNvSpPr>
            <a:spLocks noGrp="1"/>
          </p:cNvSpPr>
          <p:nvPr>
            <p:ph type="sldNum" sz="quarter" idx="12"/>
          </p:nvPr>
        </p:nvSpPr>
        <p:spPr/>
        <p:txBody>
          <a:bodyPr/>
          <a:lstStyle/>
          <a:p>
            <a:fld id="{0C8847BA-A27F-4088-9C0C-9CF4E5C0A5E2}" type="slidenum">
              <a:rPr lang="en-US" smtClean="0"/>
              <a:t>24</a:t>
            </a:fld>
            <a:endParaRPr lang="en-US"/>
          </a:p>
        </p:txBody>
      </p:sp>
    </p:spTree>
    <p:custDataLst>
      <p:tags r:id="rId1"/>
    </p:custDataLst>
    <p:extLst>
      <p:ext uri="{BB962C8B-B14F-4D97-AF65-F5344CB8AC3E}">
        <p14:creationId xmlns:p14="http://schemas.microsoft.com/office/powerpoint/2010/main" val="414589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8847BA-A27F-4088-9C0C-9CF4E5C0A5E2}" type="slidenum">
              <a:rPr lang="en-US" smtClean="0"/>
              <a:t>25</a:t>
            </a:fld>
            <a:endParaRPr lang="en-US"/>
          </a:p>
        </p:txBody>
      </p:sp>
      <p:pic>
        <p:nvPicPr>
          <p:cNvPr id="11266" name="Picture 2" descr="t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61975"/>
            <a:ext cx="57150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3998120" y="3200401"/>
            <a:ext cx="4079081" cy="2157413"/>
          </a:xfrm>
          <a:prstGeom prst="rect">
            <a:avLst/>
          </a:prstGeom>
          <a:ln>
            <a:solidFill>
              <a:schemeClr val="accent1"/>
            </a:solidFill>
          </a:ln>
        </p:spPr>
      </p:pic>
    </p:spTree>
    <p:extLst>
      <p:ext uri="{BB962C8B-B14F-4D97-AF65-F5344CB8AC3E}">
        <p14:creationId xmlns:p14="http://schemas.microsoft.com/office/powerpoint/2010/main" val="2149470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could make this better?</a:t>
            </a:r>
          </a:p>
        </p:txBody>
      </p:sp>
      <p:sp>
        <p:nvSpPr>
          <p:cNvPr id="3" name="Slide Number Placeholder 2"/>
          <p:cNvSpPr>
            <a:spLocks noGrp="1"/>
          </p:cNvSpPr>
          <p:nvPr>
            <p:ph type="sldNum" sz="quarter" idx="12"/>
          </p:nvPr>
        </p:nvSpPr>
        <p:spPr/>
        <p:txBody>
          <a:bodyPr/>
          <a:lstStyle/>
          <a:p>
            <a:fld id="{0C8847BA-A27F-4088-9C0C-9CF4E5C0A5E2}" type="slidenum">
              <a:rPr lang="en-US" smtClean="0"/>
              <a:t>26</a:t>
            </a:fld>
            <a:endParaRPr lang="en-US"/>
          </a:p>
        </p:txBody>
      </p:sp>
      <p:pic>
        <p:nvPicPr>
          <p:cNvPr id="5122" name="Picture 2" descr="Dialogues cartoons, Dialogues cartoon, funny, Dialogues picture, Dialogues pictures, Dialogues image, Dialogues images, Dialogues illustration, Dialogues illust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973" y="1563748"/>
            <a:ext cx="5286054" cy="45988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657600" y="2133600"/>
            <a:ext cx="48768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55287" y="2590800"/>
            <a:ext cx="1851061" cy="923330"/>
          </a:xfrm>
          <a:prstGeom prst="rect">
            <a:avLst/>
          </a:prstGeom>
        </p:spPr>
        <p:txBody>
          <a:bodyPr wrap="square">
            <a:spAutoFit/>
          </a:bodyPr>
          <a:lstStyle/>
          <a:p>
            <a:pPr algn="ctr"/>
            <a:r>
              <a:rPr lang="en-US" dirty="0"/>
              <a:t>There’s no one who understands me</a:t>
            </a:r>
          </a:p>
        </p:txBody>
      </p:sp>
      <p:sp>
        <p:nvSpPr>
          <p:cNvPr id="10" name="Rectangle 9"/>
          <p:cNvSpPr/>
          <p:nvPr/>
        </p:nvSpPr>
        <p:spPr>
          <a:xfrm>
            <a:off x="6407114" y="2445673"/>
            <a:ext cx="1670086" cy="923330"/>
          </a:xfrm>
          <a:prstGeom prst="rect">
            <a:avLst/>
          </a:prstGeom>
        </p:spPr>
        <p:txBody>
          <a:bodyPr wrap="square">
            <a:spAutoFit/>
          </a:bodyPr>
          <a:lstStyle/>
          <a:p>
            <a:pPr algn="ctr"/>
            <a:r>
              <a:rPr lang="en-US" dirty="0"/>
              <a:t>Sorry, I have no idea what you mean.</a:t>
            </a:r>
          </a:p>
        </p:txBody>
      </p:sp>
    </p:spTree>
    <p:extLst>
      <p:ext uri="{BB962C8B-B14F-4D97-AF65-F5344CB8AC3E}">
        <p14:creationId xmlns:p14="http://schemas.microsoft.com/office/powerpoint/2010/main" val="359940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shapes help to connect</a:t>
            </a:r>
          </a:p>
        </p:txBody>
      </p:sp>
      <p:sp>
        <p:nvSpPr>
          <p:cNvPr id="3" name="Slide Number Placeholder 2"/>
          <p:cNvSpPr>
            <a:spLocks noGrp="1"/>
          </p:cNvSpPr>
          <p:nvPr>
            <p:ph type="sldNum" sz="quarter" idx="12"/>
          </p:nvPr>
        </p:nvSpPr>
        <p:spPr/>
        <p:txBody>
          <a:bodyPr/>
          <a:lstStyle/>
          <a:p>
            <a:fld id="{0C8847BA-A27F-4088-9C0C-9CF4E5C0A5E2}" type="slidenum">
              <a:rPr lang="en-US" smtClean="0"/>
              <a:t>27</a:t>
            </a:fld>
            <a:endParaRPr lang="en-US"/>
          </a:p>
        </p:txBody>
      </p:sp>
      <p:pic>
        <p:nvPicPr>
          <p:cNvPr id="6" name="Picture 5"/>
          <p:cNvPicPr>
            <a:picLocks noChangeAspect="1"/>
          </p:cNvPicPr>
          <p:nvPr/>
        </p:nvPicPr>
        <p:blipFill>
          <a:blip r:embed="rId2"/>
          <a:stretch>
            <a:fillRect/>
          </a:stretch>
        </p:blipFill>
        <p:spPr>
          <a:xfrm>
            <a:off x="2971801" y="1703437"/>
            <a:ext cx="5914181" cy="4537820"/>
          </a:xfrm>
          <a:prstGeom prst="rect">
            <a:avLst/>
          </a:prstGeom>
        </p:spPr>
      </p:pic>
    </p:spTree>
    <p:extLst>
      <p:ext uri="{BB962C8B-B14F-4D97-AF65-F5344CB8AC3E}">
        <p14:creationId xmlns:p14="http://schemas.microsoft.com/office/powerpoint/2010/main" val="4264501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8847BA-A27F-4088-9C0C-9CF4E5C0A5E2}" type="slidenum">
              <a:rPr lang="en-US" smtClean="0"/>
              <a:t>28</a:t>
            </a:fld>
            <a:endParaRPr lang="en-US"/>
          </a:p>
        </p:txBody>
      </p:sp>
      <p:pic>
        <p:nvPicPr>
          <p:cNvPr id="10242" name="Picture 2" descr="the dashboard of a 7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6782"/>
            <a:ext cx="7162800" cy="31993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24100" y="4191000"/>
            <a:ext cx="7543800" cy="923330"/>
          </a:xfrm>
          <a:prstGeom prst="rect">
            <a:avLst/>
          </a:prstGeom>
        </p:spPr>
        <p:txBody>
          <a:bodyPr wrap="square">
            <a:spAutoFit/>
          </a:bodyPr>
          <a:lstStyle/>
          <a:p>
            <a:r>
              <a:rPr lang="en-US" dirty="0">
                <a:solidFill>
                  <a:srgbClr val="222222"/>
                </a:solidFill>
                <a:latin typeface="ff-tisa-web-pro-1"/>
              </a:rPr>
              <a:t>The borders around certain groups of controls indicate their contextual relatedness, making function and purpose easier to perceive—as a small number of chunks rather than a large number of individual elements.</a:t>
            </a:r>
            <a:endParaRPr lang="en-US" dirty="0"/>
          </a:p>
        </p:txBody>
      </p:sp>
    </p:spTree>
    <p:extLst>
      <p:ext uri="{BB962C8B-B14F-4D97-AF65-F5344CB8AC3E}">
        <p14:creationId xmlns:p14="http://schemas.microsoft.com/office/powerpoint/2010/main" val="2844674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609600" y="5257800"/>
            <a:ext cx="2637645" cy="523220"/>
          </a:xfrm>
          <a:prstGeom prst="rect">
            <a:avLst/>
          </a:prstGeom>
        </p:spPr>
        <p:txBody>
          <a:bodyPr wrap="none">
            <a:spAutoFit/>
          </a:bodyPr>
          <a:lstStyle/>
          <a:p>
            <a:r>
              <a:rPr lang="en-US" sz="2800" b="1" dirty="0"/>
              <a:t>Law of similarity</a:t>
            </a:r>
          </a:p>
        </p:txBody>
      </p:sp>
      <p:sp>
        <p:nvSpPr>
          <p:cNvPr id="5" name="Slide Number Placeholder 4"/>
          <p:cNvSpPr>
            <a:spLocks noGrp="1"/>
          </p:cNvSpPr>
          <p:nvPr>
            <p:ph type="sldNum" sz="quarter" idx="12"/>
          </p:nvPr>
        </p:nvSpPr>
        <p:spPr/>
        <p:txBody>
          <a:bodyPr/>
          <a:lstStyle/>
          <a:p>
            <a:fld id="{0C8847BA-A27F-4088-9C0C-9CF4E5C0A5E2}" type="slidenum">
              <a:rPr lang="en-US" smtClean="0"/>
              <a:t>29</a:t>
            </a:fld>
            <a:endParaRPr lang="en-US"/>
          </a:p>
        </p:txBody>
      </p:sp>
    </p:spTree>
    <p:extLst>
      <p:ext uri="{BB962C8B-B14F-4D97-AF65-F5344CB8AC3E}">
        <p14:creationId xmlns:p14="http://schemas.microsoft.com/office/powerpoint/2010/main" val="227912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Beginning of Gestalt Psychology</a:t>
            </a:r>
          </a:p>
        </p:txBody>
      </p:sp>
      <p:sp>
        <p:nvSpPr>
          <p:cNvPr id="3" name="Content Placeholder 2"/>
          <p:cNvSpPr>
            <a:spLocks noGrp="1"/>
          </p:cNvSpPr>
          <p:nvPr>
            <p:ph idx="1"/>
          </p:nvPr>
        </p:nvSpPr>
        <p:spPr/>
        <p:txBody>
          <a:bodyPr>
            <a:normAutofit/>
          </a:bodyPr>
          <a:lstStyle/>
          <a:p>
            <a:r>
              <a:rPr lang="en-US" altLang="en-US" dirty="0"/>
              <a:t>1910 – Max Wertheimer on vacation noticed that distal objects seemed to move with the train; nearby objects went past.  Why?</a:t>
            </a:r>
          </a:p>
          <a:p>
            <a:r>
              <a:rPr lang="en-US" altLang="en-US" dirty="0"/>
              <a:t>Study of apparent motion – why stationary objects appear to move?</a:t>
            </a:r>
          </a:p>
          <a:p>
            <a:r>
              <a:rPr lang="en-US" altLang="en-US" dirty="0"/>
              <a:t>Began to study this phenomena with two former students of Karl </a:t>
            </a:r>
            <a:r>
              <a:rPr lang="en-US" altLang="en-US" dirty="0" err="1"/>
              <a:t>Stumpf</a:t>
            </a:r>
            <a:r>
              <a:rPr lang="en-US" altLang="en-US" dirty="0"/>
              <a:t> – Kurt </a:t>
            </a:r>
            <a:r>
              <a:rPr lang="en-US" altLang="en-US" dirty="0" err="1"/>
              <a:t>Koffka</a:t>
            </a:r>
            <a:r>
              <a:rPr lang="en-US" altLang="en-US" dirty="0"/>
              <a:t> and Wolfgang Kohler.</a:t>
            </a:r>
          </a:p>
          <a:p>
            <a:endParaRPr lang="en-US" dirty="0"/>
          </a:p>
        </p:txBody>
      </p:sp>
      <p:sp>
        <p:nvSpPr>
          <p:cNvPr id="4" name="Slide Number Placeholder 3"/>
          <p:cNvSpPr>
            <a:spLocks noGrp="1"/>
          </p:cNvSpPr>
          <p:nvPr>
            <p:ph type="sldNum" sz="quarter" idx="12"/>
          </p:nvPr>
        </p:nvSpPr>
        <p:spPr/>
        <p:txBody>
          <a:bodyPr/>
          <a:lstStyle/>
          <a:p>
            <a:fld id="{9EEB6CB7-2439-455D-8965-3048D29AD326}" type="slidenum">
              <a:rPr lang="en-US" smtClean="0"/>
              <a:t>3</a:t>
            </a:fld>
            <a:endParaRPr lang="en-US"/>
          </a:p>
        </p:txBody>
      </p:sp>
    </p:spTree>
    <p:extLst>
      <p:ext uri="{BB962C8B-B14F-4D97-AF65-F5344CB8AC3E}">
        <p14:creationId xmlns:p14="http://schemas.microsoft.com/office/powerpoint/2010/main" val="2436689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upload.wikimedia.org/wikipedia/commons/thumb/8/8f/Gestalt_similarity.svg/2000px-Gestalt_similarity.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0600" y="1821595"/>
            <a:ext cx="3873500" cy="38735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846123" y="2314356"/>
            <a:ext cx="4554679" cy="415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20010" y="2729876"/>
            <a:ext cx="4554680" cy="396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rot="5400000">
            <a:off x="1269914" y="3618167"/>
            <a:ext cx="3291478" cy="34490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p:cNvSpPr>
            <a:spLocks noGrp="1"/>
          </p:cNvSpPr>
          <p:nvPr>
            <p:ph type="sldNum" sz="quarter" idx="12"/>
          </p:nvPr>
        </p:nvSpPr>
        <p:spPr/>
        <p:txBody>
          <a:bodyPr/>
          <a:lstStyle/>
          <a:p>
            <a:fld id="{9EEB6CB7-2439-455D-8965-3048D29AD326}" type="slidenum">
              <a:rPr lang="en-US" smtClean="0"/>
              <a:t>30</a:t>
            </a:fld>
            <a:endParaRPr lang="en-US" dirty="0"/>
          </a:p>
        </p:txBody>
      </p:sp>
      <p:sp>
        <p:nvSpPr>
          <p:cNvPr id="10" name="Title 1"/>
          <p:cNvSpPr>
            <a:spLocks noGrp="1"/>
          </p:cNvSpPr>
          <p:nvPr>
            <p:ph type="title"/>
          </p:nvPr>
        </p:nvSpPr>
        <p:spPr>
          <a:xfrm>
            <a:off x="2152650" y="1009420"/>
            <a:ext cx="7886700" cy="994172"/>
          </a:xfrm>
        </p:spPr>
        <p:txBody>
          <a:bodyPr/>
          <a:lstStyle/>
          <a:p>
            <a:r>
              <a:rPr lang="en-US" dirty="0"/>
              <a:t>The Law of Similarity</a:t>
            </a:r>
          </a:p>
        </p:txBody>
      </p:sp>
      <p:sp>
        <p:nvSpPr>
          <p:cNvPr id="6" name="TextBox 5"/>
          <p:cNvSpPr txBox="1"/>
          <p:nvPr/>
        </p:nvSpPr>
        <p:spPr>
          <a:xfrm>
            <a:off x="2693196" y="5321045"/>
            <a:ext cx="3130281" cy="507831"/>
          </a:xfrm>
          <a:prstGeom prst="rect">
            <a:avLst/>
          </a:prstGeom>
          <a:noFill/>
        </p:spPr>
        <p:txBody>
          <a:bodyPr wrap="none" rtlCol="0">
            <a:spAutoFit/>
          </a:bodyPr>
          <a:lstStyle/>
          <a:p>
            <a:r>
              <a:rPr lang="en-US" sz="2700" b="1" dirty="0"/>
              <a:t>6 rows </a:t>
            </a:r>
            <a:r>
              <a:rPr lang="en-US" sz="2700" dirty="0"/>
              <a:t>vs. </a:t>
            </a:r>
            <a:r>
              <a:rPr lang="en-US" sz="2700" b="1" dirty="0"/>
              <a:t>6 columns</a:t>
            </a:r>
          </a:p>
        </p:txBody>
      </p:sp>
      <p:sp>
        <p:nvSpPr>
          <p:cNvPr id="12" name="TextBox 11"/>
          <p:cNvSpPr txBox="1"/>
          <p:nvPr/>
        </p:nvSpPr>
        <p:spPr>
          <a:xfrm>
            <a:off x="6616701" y="2668345"/>
            <a:ext cx="3694282" cy="1938992"/>
          </a:xfrm>
          <a:prstGeom prst="rect">
            <a:avLst/>
          </a:prstGeom>
          <a:noFill/>
        </p:spPr>
        <p:txBody>
          <a:bodyPr wrap="square" rtlCol="0">
            <a:spAutoFit/>
          </a:bodyPr>
          <a:lstStyle/>
          <a:p>
            <a:r>
              <a:rPr lang="en-US" sz="3000" b="1" dirty="0"/>
              <a:t>The Law of Similarity: </a:t>
            </a:r>
            <a:r>
              <a:rPr lang="en-US" sz="3000" dirty="0"/>
              <a:t>similar things tend to be perceived as belonging together</a:t>
            </a:r>
          </a:p>
        </p:txBody>
      </p:sp>
    </p:spTree>
    <p:extLst>
      <p:ext uri="{BB962C8B-B14F-4D97-AF65-F5344CB8AC3E}">
        <p14:creationId xmlns:p14="http://schemas.microsoft.com/office/powerpoint/2010/main" val="10087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6"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 Dissimilar Things</a:t>
            </a:r>
          </a:p>
        </p:txBody>
      </p:sp>
      <p:pic>
        <p:nvPicPr>
          <p:cNvPr id="6" name="Picture 5"/>
          <p:cNvPicPr>
            <a:picLocks noChangeAspect="1"/>
          </p:cNvPicPr>
          <p:nvPr/>
        </p:nvPicPr>
        <p:blipFill>
          <a:blip r:embed="rId3"/>
          <a:stretch>
            <a:fillRect/>
          </a:stretch>
        </p:blipFill>
        <p:spPr>
          <a:xfrm>
            <a:off x="1888333" y="2253902"/>
            <a:ext cx="4079081" cy="2157413"/>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096000" y="2253902"/>
            <a:ext cx="4071938" cy="2157413"/>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fld id="{9EEB6CB7-2439-455D-8965-3048D29AD326}" type="slidenum">
              <a:rPr lang="en-US" smtClean="0"/>
              <a:t>31</a:t>
            </a:fld>
            <a:endParaRPr lang="en-US"/>
          </a:p>
        </p:txBody>
      </p:sp>
      <p:sp>
        <p:nvSpPr>
          <p:cNvPr id="4" name="TextBox 3"/>
          <p:cNvSpPr txBox="1"/>
          <p:nvPr/>
        </p:nvSpPr>
        <p:spPr>
          <a:xfrm>
            <a:off x="2446288" y="4603183"/>
            <a:ext cx="3012038" cy="923330"/>
          </a:xfrm>
          <a:prstGeom prst="rect">
            <a:avLst/>
          </a:prstGeom>
          <a:noFill/>
        </p:spPr>
        <p:txBody>
          <a:bodyPr wrap="square" rtlCol="0">
            <a:spAutoFit/>
          </a:bodyPr>
          <a:lstStyle/>
          <a:p>
            <a:pPr algn="ctr"/>
            <a:r>
              <a:rPr lang="en-US" sz="2700" dirty="0"/>
              <a:t>The selected item is </a:t>
            </a:r>
            <a:r>
              <a:rPr lang="en-US" sz="2700" b="1" dirty="0"/>
              <a:t>NOT</a:t>
            </a:r>
            <a:r>
              <a:rPr lang="en-US" sz="2700" dirty="0"/>
              <a:t> differentiated</a:t>
            </a:r>
          </a:p>
        </p:txBody>
      </p:sp>
      <p:sp>
        <p:nvSpPr>
          <p:cNvPr id="10" name="TextBox 9"/>
          <p:cNvSpPr txBox="1"/>
          <p:nvPr/>
        </p:nvSpPr>
        <p:spPr>
          <a:xfrm>
            <a:off x="6695590" y="4610890"/>
            <a:ext cx="3343760" cy="923330"/>
          </a:xfrm>
          <a:prstGeom prst="rect">
            <a:avLst/>
          </a:prstGeom>
          <a:noFill/>
        </p:spPr>
        <p:txBody>
          <a:bodyPr wrap="square" rtlCol="0">
            <a:spAutoFit/>
          </a:bodyPr>
          <a:lstStyle/>
          <a:p>
            <a:pPr algn="ctr"/>
            <a:r>
              <a:rPr lang="en-US" sz="2700" dirty="0"/>
              <a:t>The selected item is differentiated</a:t>
            </a:r>
          </a:p>
        </p:txBody>
      </p:sp>
    </p:spTree>
    <p:extLst>
      <p:ext uri="{BB962C8B-B14F-4D97-AF65-F5344CB8AC3E}">
        <p14:creationId xmlns:p14="http://schemas.microsoft.com/office/powerpoint/2010/main" val="2808944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Differentiate Dissimilar Things</a:t>
            </a:r>
          </a:p>
        </p:txBody>
      </p:sp>
      <p:sp>
        <p:nvSpPr>
          <p:cNvPr id="2" name="Slide Number Placeholder 1"/>
          <p:cNvSpPr>
            <a:spLocks noGrp="1"/>
          </p:cNvSpPr>
          <p:nvPr>
            <p:ph type="sldNum" sz="quarter" idx="12"/>
          </p:nvPr>
        </p:nvSpPr>
        <p:spPr/>
        <p:txBody>
          <a:bodyPr/>
          <a:lstStyle/>
          <a:p>
            <a:fld id="{9EEB6CB7-2439-455D-8965-3048D29AD326}" type="slidenum">
              <a:rPr lang="en-US" smtClean="0"/>
              <a:t>32</a:t>
            </a:fld>
            <a:endParaRPr lang="en-US" dirty="0"/>
          </a:p>
        </p:txBody>
      </p:sp>
      <p:pic>
        <p:nvPicPr>
          <p:cNvPr id="1026" name="Picture 2" descr="http://architectingusability.com/wp-content/uploads/2011/05/Similarity_Finder_1.png"/>
          <p:cNvPicPr>
            <a:picLocks noChangeAspect="1" noChangeArrowheads="1"/>
          </p:cNvPicPr>
          <p:nvPr/>
        </p:nvPicPr>
        <p:blipFill rotWithShape="1">
          <a:blip r:embed="rId3">
            <a:extLst>
              <a:ext uri="{28A0092B-C50C-407E-A947-70E740481C1C}">
                <a14:useLocalDpi xmlns:a14="http://schemas.microsoft.com/office/drawing/2010/main" val="0"/>
              </a:ext>
            </a:extLst>
          </a:blip>
          <a:srcRect l="26691"/>
          <a:stretch/>
        </p:blipFill>
        <p:spPr bwMode="auto">
          <a:xfrm>
            <a:off x="2660065" y="2703169"/>
            <a:ext cx="2829542" cy="245176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26574" b="27219"/>
          <a:stretch/>
        </p:blipFill>
        <p:spPr>
          <a:xfrm>
            <a:off x="6450456" y="2703035"/>
            <a:ext cx="3025608" cy="2451052"/>
          </a:xfrm>
          <a:prstGeom prst="rect">
            <a:avLst/>
          </a:prstGeom>
          <a:ln>
            <a:solidFill>
              <a:schemeClr val="bg1">
                <a:lumMod val="50000"/>
              </a:schemeClr>
            </a:solidFill>
          </a:ln>
        </p:spPr>
      </p:pic>
      <p:sp>
        <p:nvSpPr>
          <p:cNvPr id="6" name="TextBox 5"/>
          <p:cNvSpPr txBox="1"/>
          <p:nvPr/>
        </p:nvSpPr>
        <p:spPr>
          <a:xfrm>
            <a:off x="2938512" y="5208353"/>
            <a:ext cx="2425969" cy="461665"/>
          </a:xfrm>
          <a:prstGeom prst="rect">
            <a:avLst/>
          </a:prstGeom>
          <a:noFill/>
        </p:spPr>
        <p:txBody>
          <a:bodyPr wrap="square" rtlCol="0">
            <a:spAutoFit/>
          </a:bodyPr>
          <a:lstStyle/>
          <a:p>
            <a:pPr algn="ctr"/>
            <a:r>
              <a:rPr lang="en-US" sz="2400" b="1" dirty="0"/>
              <a:t>Files on a Mac</a:t>
            </a:r>
          </a:p>
        </p:txBody>
      </p:sp>
      <p:sp>
        <p:nvSpPr>
          <p:cNvPr id="9" name="TextBox 8"/>
          <p:cNvSpPr txBox="1"/>
          <p:nvPr/>
        </p:nvSpPr>
        <p:spPr>
          <a:xfrm>
            <a:off x="6908385" y="5208353"/>
            <a:ext cx="2227996" cy="461665"/>
          </a:xfrm>
          <a:prstGeom prst="rect">
            <a:avLst/>
          </a:prstGeom>
          <a:noFill/>
        </p:spPr>
        <p:txBody>
          <a:bodyPr wrap="square" rtlCol="0">
            <a:spAutoFit/>
          </a:bodyPr>
          <a:lstStyle/>
          <a:p>
            <a:pPr algn="ctr"/>
            <a:r>
              <a:rPr lang="en-US" sz="2400" b="1" dirty="0"/>
              <a:t>Files on a PC</a:t>
            </a:r>
          </a:p>
        </p:txBody>
      </p:sp>
      <p:sp>
        <p:nvSpPr>
          <p:cNvPr id="7" name="TextBox 6"/>
          <p:cNvSpPr txBox="1"/>
          <p:nvPr/>
        </p:nvSpPr>
        <p:spPr>
          <a:xfrm>
            <a:off x="2932039" y="2045002"/>
            <a:ext cx="5494646" cy="461665"/>
          </a:xfrm>
          <a:prstGeom prst="rect">
            <a:avLst/>
          </a:prstGeom>
          <a:noFill/>
        </p:spPr>
        <p:txBody>
          <a:bodyPr wrap="none" rtlCol="0">
            <a:spAutoFit/>
          </a:bodyPr>
          <a:lstStyle/>
          <a:p>
            <a:r>
              <a:rPr lang="en-US" sz="2400" dirty="0"/>
              <a:t>Can you find the word documents quickly?</a:t>
            </a:r>
          </a:p>
        </p:txBody>
      </p:sp>
      <p:sp>
        <p:nvSpPr>
          <p:cNvPr id="8" name="Oval 7"/>
          <p:cNvSpPr/>
          <p:nvPr/>
        </p:nvSpPr>
        <p:spPr>
          <a:xfrm>
            <a:off x="6549446" y="3354513"/>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6549446" y="3990499"/>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6549446" y="4397548"/>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2938511" y="4191027"/>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682480" y="3555040"/>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3763146" y="3598047"/>
            <a:ext cx="358938" cy="401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6098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Similar Things Resemble</a:t>
            </a:r>
          </a:p>
        </p:txBody>
      </p:sp>
      <p:sp>
        <p:nvSpPr>
          <p:cNvPr id="4" name="Slide Number Placeholder 3"/>
          <p:cNvSpPr>
            <a:spLocks noGrp="1"/>
          </p:cNvSpPr>
          <p:nvPr>
            <p:ph type="sldNum" sz="quarter" idx="12"/>
          </p:nvPr>
        </p:nvSpPr>
        <p:spPr/>
        <p:txBody>
          <a:bodyPr/>
          <a:lstStyle/>
          <a:p>
            <a:fld id="{9EEB6CB7-2439-455D-8965-3048D29AD326}" type="slidenum">
              <a:rPr lang="en-US" smtClean="0"/>
              <a:t>33</a:t>
            </a:fld>
            <a:endParaRPr lang="en-US"/>
          </a:p>
        </p:txBody>
      </p:sp>
      <p:pic>
        <p:nvPicPr>
          <p:cNvPr id="2050" name="Picture 2" descr="Slide10"/>
          <p:cNvPicPr>
            <a:picLocks noChangeAspect="1" noChangeArrowheads="1"/>
          </p:cNvPicPr>
          <p:nvPr/>
        </p:nvPicPr>
        <p:blipFill rotWithShape="1">
          <a:blip r:embed="rId2">
            <a:extLst>
              <a:ext uri="{28A0092B-C50C-407E-A947-70E740481C1C}">
                <a14:useLocalDpi xmlns:a14="http://schemas.microsoft.com/office/drawing/2010/main" val="0"/>
              </a:ext>
            </a:extLst>
          </a:blip>
          <a:srcRect t="11703" b="7108"/>
          <a:stretch/>
        </p:blipFill>
        <p:spPr bwMode="auto">
          <a:xfrm>
            <a:off x="1426370" y="2103605"/>
            <a:ext cx="6555581" cy="29938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rot="5400000">
            <a:off x="5242445" y="3814500"/>
            <a:ext cx="2327715" cy="317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rot="5400000">
            <a:off x="4760513" y="3754125"/>
            <a:ext cx="2327715" cy="317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7796044" y="2664541"/>
            <a:ext cx="2541576" cy="3000821"/>
          </a:xfrm>
          <a:prstGeom prst="rect">
            <a:avLst/>
          </a:prstGeom>
          <a:noFill/>
        </p:spPr>
        <p:txBody>
          <a:bodyPr wrap="square" rtlCol="0">
            <a:spAutoFit/>
          </a:bodyPr>
          <a:lstStyle/>
          <a:p>
            <a:r>
              <a:rPr lang="en-US" sz="2700" b="1" dirty="0"/>
              <a:t>Law of Similarity</a:t>
            </a:r>
          </a:p>
          <a:p>
            <a:endParaRPr lang="en-US" sz="2700" dirty="0"/>
          </a:p>
          <a:p>
            <a:r>
              <a:rPr lang="en-US" sz="2700" dirty="0"/>
              <a:t>The related things are in the same color and shape</a:t>
            </a:r>
          </a:p>
        </p:txBody>
      </p:sp>
      <p:cxnSp>
        <p:nvCxnSpPr>
          <p:cNvPr id="12" name="Straight Arrow Connector 11"/>
          <p:cNvCxnSpPr/>
          <p:nvPr/>
        </p:nvCxnSpPr>
        <p:spPr>
          <a:xfrm flipH="1">
            <a:off x="6565052" y="2986088"/>
            <a:ext cx="1416899" cy="658374"/>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073708" y="2986089"/>
            <a:ext cx="1908242" cy="307831"/>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731000" y="2573050"/>
            <a:ext cx="1728788" cy="23860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1941446" y="2597715"/>
            <a:ext cx="1728788" cy="23860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821387" y="5310636"/>
            <a:ext cx="2317109" cy="461665"/>
          </a:xfrm>
          <a:prstGeom prst="rect">
            <a:avLst/>
          </a:prstGeom>
          <a:noFill/>
        </p:spPr>
        <p:txBody>
          <a:bodyPr wrap="none" rtlCol="0">
            <a:spAutoFit/>
          </a:bodyPr>
          <a:lstStyle/>
          <a:p>
            <a:r>
              <a:rPr lang="en-US" sz="2400" b="1" dirty="0"/>
              <a:t>Law of Proximity</a:t>
            </a:r>
          </a:p>
        </p:txBody>
      </p:sp>
      <p:cxnSp>
        <p:nvCxnSpPr>
          <p:cNvPr id="20" name="Straight Connector 19"/>
          <p:cNvCxnSpPr/>
          <p:nvPr/>
        </p:nvCxnSpPr>
        <p:spPr>
          <a:xfrm flipH="1" flipV="1">
            <a:off x="4000614" y="5047060"/>
            <a:ext cx="850298" cy="341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167314" y="4981150"/>
            <a:ext cx="928687" cy="4073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3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5" grpId="0"/>
      <p:bldP spid="17" grpId="0" animBg="1"/>
      <p:bldP spid="18"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i.telegraph.co.uk/multimedia/archive/03307/whatsapp2_3307342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8273" y="2134125"/>
            <a:ext cx="2039906" cy="3192076"/>
          </a:xfrm>
          <a:prstGeom prst="rect">
            <a:avLst/>
          </a:prstGeom>
          <a:noFill/>
          <a:ln>
            <a:solidFill>
              <a:schemeClr val="tx1"/>
            </a:solidFill>
            <a:prstDash val="soli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Make Similar Things Resemble</a:t>
            </a:r>
          </a:p>
        </p:txBody>
      </p:sp>
      <p:sp>
        <p:nvSpPr>
          <p:cNvPr id="4" name="Slide Number Placeholder 3"/>
          <p:cNvSpPr>
            <a:spLocks noGrp="1"/>
          </p:cNvSpPr>
          <p:nvPr>
            <p:ph type="sldNum" sz="quarter" idx="12"/>
          </p:nvPr>
        </p:nvSpPr>
        <p:spPr/>
        <p:txBody>
          <a:bodyPr/>
          <a:lstStyle/>
          <a:p>
            <a:fld id="{9EEB6CB7-2439-455D-8965-3048D29AD326}" type="slidenum">
              <a:rPr lang="en-US" smtClean="0"/>
              <a:t>34</a:t>
            </a:fld>
            <a:endParaRPr lang="en-US"/>
          </a:p>
        </p:txBody>
      </p:sp>
      <p:sp>
        <p:nvSpPr>
          <p:cNvPr id="6" name="TextBox 5"/>
          <p:cNvSpPr txBox="1"/>
          <p:nvPr/>
        </p:nvSpPr>
        <p:spPr>
          <a:xfrm>
            <a:off x="6336030" y="2554606"/>
            <a:ext cx="3291840" cy="2169825"/>
          </a:xfrm>
          <a:prstGeom prst="rect">
            <a:avLst/>
          </a:prstGeom>
          <a:noFill/>
        </p:spPr>
        <p:txBody>
          <a:bodyPr wrap="square" rtlCol="0">
            <a:spAutoFit/>
          </a:bodyPr>
          <a:lstStyle/>
          <a:p>
            <a:r>
              <a:rPr lang="en-US" sz="2700" dirty="0"/>
              <a:t>The messages belong to the same person are in the same color and on the same side of the screen.</a:t>
            </a:r>
          </a:p>
        </p:txBody>
      </p:sp>
      <p:cxnSp>
        <p:nvCxnSpPr>
          <p:cNvPr id="9" name="Straight Arrow Connector 8"/>
          <p:cNvCxnSpPr/>
          <p:nvPr/>
        </p:nvCxnSpPr>
        <p:spPr>
          <a:xfrm flipH="1">
            <a:off x="5124451" y="2997765"/>
            <a:ext cx="1432991" cy="112846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24451" y="3009442"/>
            <a:ext cx="1432989" cy="270969"/>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15036" y="5454832"/>
            <a:ext cx="3066802" cy="461665"/>
          </a:xfrm>
          <a:prstGeom prst="rect">
            <a:avLst/>
          </a:prstGeom>
          <a:noFill/>
        </p:spPr>
        <p:txBody>
          <a:bodyPr wrap="none" rtlCol="0">
            <a:spAutoFit/>
          </a:bodyPr>
          <a:lstStyle/>
          <a:p>
            <a:r>
              <a:rPr lang="en-US" sz="2400" b="1" dirty="0"/>
              <a:t>Interface of WhatsApp</a:t>
            </a:r>
          </a:p>
        </p:txBody>
      </p:sp>
      <p:cxnSp>
        <p:nvCxnSpPr>
          <p:cNvPr id="20" name="Straight Arrow Connector 19"/>
          <p:cNvCxnSpPr/>
          <p:nvPr/>
        </p:nvCxnSpPr>
        <p:spPr>
          <a:xfrm flipH="1">
            <a:off x="5009341" y="2997765"/>
            <a:ext cx="1548101" cy="205429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Similarity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8692" y="1600201"/>
            <a:ext cx="6034617"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35</a:t>
            </a:fld>
            <a:endParaRPr lang="en-US"/>
          </a:p>
        </p:txBody>
      </p:sp>
    </p:spTree>
    <p:custDataLst>
      <p:tags r:id="rId1"/>
    </p:custDataLst>
    <p:extLst>
      <p:ext uri="{BB962C8B-B14F-4D97-AF65-F5344CB8AC3E}">
        <p14:creationId xmlns:p14="http://schemas.microsoft.com/office/powerpoint/2010/main" val="2226747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Similarity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2144" y="1600201"/>
            <a:ext cx="4607712"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36</a:t>
            </a:fld>
            <a:endParaRPr lang="en-US"/>
          </a:p>
        </p:txBody>
      </p:sp>
    </p:spTree>
    <p:custDataLst>
      <p:tags r:id="rId1"/>
    </p:custDataLst>
    <p:extLst>
      <p:ext uri="{BB962C8B-B14F-4D97-AF65-F5344CB8AC3E}">
        <p14:creationId xmlns:p14="http://schemas.microsoft.com/office/powerpoint/2010/main" val="403950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Similarity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3250" y="1639095"/>
            <a:ext cx="5905500" cy="4448175"/>
          </a:xfrm>
        </p:spPr>
      </p:pic>
      <p:sp>
        <p:nvSpPr>
          <p:cNvPr id="3" name="Slide Number Placeholder 2"/>
          <p:cNvSpPr>
            <a:spLocks noGrp="1"/>
          </p:cNvSpPr>
          <p:nvPr>
            <p:ph type="sldNum" sz="quarter" idx="12"/>
          </p:nvPr>
        </p:nvSpPr>
        <p:spPr/>
        <p:txBody>
          <a:bodyPr/>
          <a:lstStyle/>
          <a:p>
            <a:fld id="{0C8847BA-A27F-4088-9C0C-9CF4E5C0A5E2}" type="slidenum">
              <a:rPr lang="en-US" smtClean="0"/>
              <a:t>37</a:t>
            </a:fld>
            <a:endParaRPr lang="en-US"/>
          </a:p>
        </p:txBody>
      </p:sp>
    </p:spTree>
    <p:custDataLst>
      <p:tags r:id="rId1"/>
    </p:custDataLst>
    <p:extLst>
      <p:ext uri="{BB962C8B-B14F-4D97-AF65-F5344CB8AC3E}">
        <p14:creationId xmlns:p14="http://schemas.microsoft.com/office/powerpoint/2010/main" val="2701052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Similarity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3250" y="1734345"/>
            <a:ext cx="5905500" cy="4257675"/>
          </a:xfrm>
        </p:spPr>
      </p:pic>
      <p:sp>
        <p:nvSpPr>
          <p:cNvPr id="3" name="Slide Number Placeholder 2"/>
          <p:cNvSpPr>
            <a:spLocks noGrp="1"/>
          </p:cNvSpPr>
          <p:nvPr>
            <p:ph type="sldNum" sz="quarter" idx="12"/>
          </p:nvPr>
        </p:nvSpPr>
        <p:spPr/>
        <p:txBody>
          <a:bodyPr/>
          <a:lstStyle/>
          <a:p>
            <a:fld id="{0C8847BA-A27F-4088-9C0C-9CF4E5C0A5E2}" type="slidenum">
              <a:rPr lang="en-US" smtClean="0"/>
              <a:t>38</a:t>
            </a:fld>
            <a:endParaRPr lang="en-US"/>
          </a:p>
        </p:txBody>
      </p:sp>
    </p:spTree>
    <p:custDataLst>
      <p:tags r:id="rId1"/>
    </p:custDataLst>
    <p:extLst>
      <p:ext uri="{BB962C8B-B14F-4D97-AF65-F5344CB8AC3E}">
        <p14:creationId xmlns:p14="http://schemas.microsoft.com/office/powerpoint/2010/main" val="2342019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Proximity so strong it overrides similarity</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434431"/>
            <a:ext cx="5715000" cy="2857500"/>
          </a:xfrm>
        </p:spPr>
      </p:pic>
      <p:sp>
        <p:nvSpPr>
          <p:cNvPr id="2" name="Slide Number Placeholder 1"/>
          <p:cNvSpPr>
            <a:spLocks noGrp="1"/>
          </p:cNvSpPr>
          <p:nvPr>
            <p:ph type="sldNum" sz="quarter" idx="12"/>
          </p:nvPr>
        </p:nvSpPr>
        <p:spPr/>
        <p:txBody>
          <a:bodyPr/>
          <a:lstStyle/>
          <a:p>
            <a:fld id="{0C8847BA-A27F-4088-9C0C-9CF4E5C0A5E2}" type="slidenum">
              <a:rPr lang="en-US" smtClean="0"/>
              <a:t>39</a:t>
            </a:fld>
            <a:endParaRPr lang="en-US"/>
          </a:p>
        </p:txBody>
      </p:sp>
    </p:spTree>
    <p:extLst>
      <p:ext uri="{BB962C8B-B14F-4D97-AF65-F5344CB8AC3E}">
        <p14:creationId xmlns:p14="http://schemas.microsoft.com/office/powerpoint/2010/main" val="395375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Gestalt Psychology</a:t>
            </a:r>
          </a:p>
        </p:txBody>
      </p:sp>
      <p:sp>
        <p:nvSpPr>
          <p:cNvPr id="3" name="Content Placeholder 2"/>
          <p:cNvSpPr>
            <a:spLocks noGrp="1"/>
          </p:cNvSpPr>
          <p:nvPr>
            <p:ph idx="1"/>
          </p:nvPr>
        </p:nvSpPr>
        <p:spPr/>
        <p:txBody>
          <a:bodyPr>
            <a:normAutofit/>
          </a:bodyPr>
          <a:lstStyle/>
          <a:p>
            <a:r>
              <a:rPr lang="en-US" dirty="0"/>
              <a:t>"The whole is </a:t>
            </a:r>
            <a:r>
              <a:rPr lang="en-US" i="1" dirty="0"/>
              <a:t>other</a:t>
            </a:r>
            <a:r>
              <a:rPr lang="en-US" dirty="0"/>
              <a:t> than the sum of the parts.“ (Tuck, 2010)</a:t>
            </a:r>
          </a:p>
          <a:p>
            <a:r>
              <a:rPr lang="en-US" altLang="en-US" dirty="0"/>
              <a:t>Humans are not passive receivers of sensory information.  Our perceptions are active, lively, and organized.</a:t>
            </a:r>
          </a:p>
          <a:p>
            <a:r>
              <a:rPr lang="en-US" altLang="en-US" dirty="0"/>
              <a:t>We actively organize perceptions into coherent wholes – today the process is referred to as top-down or conceptually driven processing.</a:t>
            </a:r>
          </a:p>
          <a:p>
            <a:endParaRPr lang="en-US" altLang="en-US" dirty="0"/>
          </a:p>
          <a:p>
            <a:endParaRPr lang="en-US" dirty="0"/>
          </a:p>
        </p:txBody>
      </p:sp>
      <p:sp>
        <p:nvSpPr>
          <p:cNvPr id="4" name="Slide Number Placeholder 3"/>
          <p:cNvSpPr>
            <a:spLocks noGrp="1"/>
          </p:cNvSpPr>
          <p:nvPr>
            <p:ph type="sldNum" sz="quarter" idx="12"/>
          </p:nvPr>
        </p:nvSpPr>
        <p:spPr/>
        <p:txBody>
          <a:bodyPr/>
          <a:lstStyle/>
          <a:p>
            <a:fld id="{9EEB6CB7-2439-455D-8965-3048D29AD326}" type="slidenum">
              <a:rPr lang="en-US" smtClean="0"/>
              <a:t>4</a:t>
            </a:fld>
            <a:endParaRPr lang="en-US"/>
          </a:p>
        </p:txBody>
      </p:sp>
    </p:spTree>
    <p:extLst>
      <p:ext uri="{BB962C8B-B14F-4D97-AF65-F5344CB8AC3E}">
        <p14:creationId xmlns:p14="http://schemas.microsoft.com/office/powerpoint/2010/main" val="162177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98842" y="5265866"/>
            <a:ext cx="2321020" cy="523220"/>
          </a:xfrm>
          <a:prstGeom prst="rect">
            <a:avLst/>
          </a:prstGeom>
        </p:spPr>
        <p:txBody>
          <a:bodyPr wrap="none">
            <a:spAutoFit/>
          </a:bodyPr>
          <a:lstStyle/>
          <a:p>
            <a:r>
              <a:rPr lang="en-US" sz="2800" b="1" dirty="0"/>
              <a:t>Law of closure</a:t>
            </a:r>
          </a:p>
        </p:txBody>
      </p:sp>
      <p:sp>
        <p:nvSpPr>
          <p:cNvPr id="5" name="Slide Number Placeholder 4"/>
          <p:cNvSpPr>
            <a:spLocks noGrp="1"/>
          </p:cNvSpPr>
          <p:nvPr>
            <p:ph type="sldNum" sz="quarter" idx="12"/>
          </p:nvPr>
        </p:nvSpPr>
        <p:spPr/>
        <p:txBody>
          <a:bodyPr/>
          <a:lstStyle/>
          <a:p>
            <a:fld id="{0C8847BA-A27F-4088-9C0C-9CF4E5C0A5E2}" type="slidenum">
              <a:rPr lang="en-US" smtClean="0"/>
              <a:t>40</a:t>
            </a:fld>
            <a:endParaRPr lang="en-US"/>
          </a:p>
        </p:txBody>
      </p:sp>
    </p:spTree>
    <p:extLst>
      <p:ext uri="{BB962C8B-B14F-4D97-AF65-F5344CB8AC3E}">
        <p14:creationId xmlns:p14="http://schemas.microsoft.com/office/powerpoint/2010/main" val="1742488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Closure</a:t>
            </a:r>
          </a:p>
        </p:txBody>
      </p:sp>
      <p:sp>
        <p:nvSpPr>
          <p:cNvPr id="3" name="Content Placeholder 2"/>
          <p:cNvSpPr>
            <a:spLocks noGrp="1"/>
          </p:cNvSpPr>
          <p:nvPr>
            <p:ph sz="half" idx="1"/>
          </p:nvPr>
        </p:nvSpPr>
        <p:spPr>
          <a:xfrm>
            <a:off x="609600" y="1600201"/>
            <a:ext cx="6400800" cy="4525963"/>
          </a:xfrm>
        </p:spPr>
        <p:txBody>
          <a:bodyPr>
            <a:noAutofit/>
          </a:bodyPr>
          <a:lstStyle/>
          <a:p>
            <a:pPr lvl="0"/>
            <a:r>
              <a:rPr lang="en-US" sz="2000" dirty="0">
                <a:latin typeface="+mj-lt"/>
                <a:ea typeface="+mj-ea"/>
                <a:cs typeface="+mj-cs"/>
              </a:rPr>
              <a:t>The principle of closure refers to the mind’s tendency to see complete figures or forms even if a picture is incomplete, partially hidden by other objects, or if part of the information needed to make a complete picture in our minds is missing. </a:t>
            </a:r>
          </a:p>
          <a:p>
            <a:pPr lvl="0"/>
            <a:r>
              <a:rPr lang="en-US" sz="2000" dirty="0">
                <a:latin typeface="+mj-lt"/>
                <a:ea typeface="+mj-ea"/>
                <a:cs typeface="+mj-cs"/>
              </a:rPr>
              <a:t>For example, if part of a shape’s border is missing people still tend to see the shape as completely enclosed by the border and ignore the gaps. </a:t>
            </a:r>
          </a:p>
          <a:p>
            <a:pPr lvl="0"/>
            <a:r>
              <a:rPr lang="en-US" sz="2000" dirty="0">
                <a:latin typeface="+mj-lt"/>
                <a:ea typeface="+mj-ea"/>
                <a:cs typeface="+mj-cs"/>
              </a:rPr>
              <a:t>This reaction stems from our mind’s natural tendency to recognize patterns that are familiar to us and thus fill in any information that may be missing.</a:t>
            </a:r>
          </a:p>
          <a:p>
            <a:pPr lvl="0"/>
            <a:endParaRPr lang="en-US" sz="2000" dirty="0">
              <a:latin typeface="+mj-lt"/>
              <a:ea typeface="+mj-ea"/>
              <a:cs typeface="+mj-cs"/>
            </a:endParaRPr>
          </a:p>
        </p:txBody>
      </p:sp>
      <p:pic>
        <p:nvPicPr>
          <p:cNvPr id="5" name="Content Placeholder 4" descr="http://upload.wikimedia.org/wikipedia/commons/thumb/3/30/Gestalt_closure.svg/220px-Gestalt_closure.svg.png">
            <a:hlinkClick r:id="rId3"/>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29401" y="1828801"/>
            <a:ext cx="3799549" cy="2072481"/>
          </a:xfrm>
          <a:prstGeom prst="rect">
            <a:avLst/>
          </a:prstGeom>
          <a:noFill/>
          <a:ln>
            <a:noFill/>
          </a:ln>
        </p:spPr>
      </p:pic>
      <p:sp>
        <p:nvSpPr>
          <p:cNvPr id="4" name="Slide Number Placeholder 3"/>
          <p:cNvSpPr>
            <a:spLocks noGrp="1"/>
          </p:cNvSpPr>
          <p:nvPr>
            <p:ph type="sldNum" sz="quarter" idx="12"/>
          </p:nvPr>
        </p:nvSpPr>
        <p:spPr/>
        <p:txBody>
          <a:bodyPr/>
          <a:lstStyle/>
          <a:p>
            <a:fld id="{0C8847BA-A27F-4088-9C0C-9CF4E5C0A5E2}" type="slidenum">
              <a:rPr lang="en-US" smtClean="0"/>
              <a:t>41</a:t>
            </a:fld>
            <a:endParaRPr lang="en-US"/>
          </a:p>
        </p:txBody>
      </p:sp>
    </p:spTree>
    <p:custDataLst>
      <p:tags r:id="rId1"/>
    </p:custDataLst>
    <p:extLst>
      <p:ext uri="{BB962C8B-B14F-4D97-AF65-F5344CB8AC3E}">
        <p14:creationId xmlns:p14="http://schemas.microsoft.com/office/powerpoint/2010/main" val="3345306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Better definition</a:t>
            </a:r>
          </a:p>
        </p:txBody>
      </p:sp>
      <p:sp>
        <p:nvSpPr>
          <p:cNvPr id="9" name="Content Placeholder 8"/>
          <p:cNvSpPr>
            <a:spLocks noGrp="1"/>
          </p:cNvSpPr>
          <p:nvPr>
            <p:ph idx="1"/>
          </p:nvPr>
        </p:nvSpPr>
        <p:spPr/>
        <p:txBody>
          <a:bodyPr/>
          <a:lstStyle/>
          <a:p>
            <a:r>
              <a:rPr lang="en-US" i="1" dirty="0"/>
              <a:t>When looking at a complex arrangement of individual elements, humans tend to first look for a single, recognizable pattern.</a:t>
            </a:r>
          </a:p>
          <a:p>
            <a:pPr marL="0" indent="0">
              <a:buNone/>
            </a:pPr>
            <a:endParaRPr lang="en-US" i="1" dirty="0"/>
          </a:p>
          <a:p>
            <a:r>
              <a:rPr lang="en-US" i="1" dirty="0"/>
              <a:t>LOOKING AT THE WHOLE instead of the individual parts</a:t>
            </a:r>
            <a:endParaRPr lang="en-US" dirty="0"/>
          </a:p>
        </p:txBody>
      </p:sp>
      <p:sp>
        <p:nvSpPr>
          <p:cNvPr id="2" name="Slide Number Placeholder 1"/>
          <p:cNvSpPr>
            <a:spLocks noGrp="1"/>
          </p:cNvSpPr>
          <p:nvPr>
            <p:ph type="sldNum" sz="quarter" idx="12"/>
          </p:nvPr>
        </p:nvSpPr>
        <p:spPr/>
        <p:txBody>
          <a:bodyPr/>
          <a:lstStyle/>
          <a:p>
            <a:fld id="{0C8847BA-A27F-4088-9C0C-9CF4E5C0A5E2}" type="slidenum">
              <a:rPr lang="en-US" smtClean="0"/>
              <a:t>42</a:t>
            </a:fld>
            <a:endParaRPr lang="en-US"/>
          </a:p>
        </p:txBody>
      </p:sp>
    </p:spTree>
    <p:extLst>
      <p:ext uri="{BB962C8B-B14F-4D97-AF65-F5344CB8AC3E}">
        <p14:creationId xmlns:p14="http://schemas.microsoft.com/office/powerpoint/2010/main" val="3692189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 Logo Examples</a:t>
            </a:r>
          </a:p>
        </p:txBody>
      </p:sp>
      <p:pic>
        <p:nvPicPr>
          <p:cNvPr id="7"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4062" t="28814" r="65099" b="61016"/>
          <a:stretch/>
        </p:blipFill>
        <p:spPr bwMode="auto">
          <a:xfrm>
            <a:off x="4267200" y="1371600"/>
            <a:ext cx="361121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024048" y="3365500"/>
            <a:ext cx="3657600" cy="349250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1" y="3999932"/>
            <a:ext cx="4530183" cy="1857375"/>
          </a:xfrm>
          <a:prstGeom prst="rect">
            <a:avLst/>
          </a:prstGeom>
        </p:spPr>
      </p:pic>
      <p:sp>
        <p:nvSpPr>
          <p:cNvPr id="3" name="Slide Number Placeholder 2"/>
          <p:cNvSpPr>
            <a:spLocks noGrp="1"/>
          </p:cNvSpPr>
          <p:nvPr>
            <p:ph type="sldNum" sz="quarter" idx="12"/>
          </p:nvPr>
        </p:nvSpPr>
        <p:spPr/>
        <p:txBody>
          <a:bodyPr/>
          <a:lstStyle/>
          <a:p>
            <a:fld id="{0C8847BA-A27F-4088-9C0C-9CF4E5C0A5E2}" type="slidenum">
              <a:rPr lang="en-US" smtClean="0"/>
              <a:t>43</a:t>
            </a:fld>
            <a:endParaRPr lang="en-US"/>
          </a:p>
        </p:txBody>
      </p:sp>
    </p:spTree>
    <p:custDataLst>
      <p:tags r:id="rId1"/>
    </p:custDataLst>
    <p:extLst>
      <p:ext uri="{BB962C8B-B14F-4D97-AF65-F5344CB8AC3E}">
        <p14:creationId xmlns:p14="http://schemas.microsoft.com/office/powerpoint/2010/main" val="2814845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Examples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87" y="1981200"/>
            <a:ext cx="5343525" cy="2315528"/>
          </a:xfrm>
          <a:prstGeom prst="rect">
            <a:avLst/>
          </a:prstGeom>
        </p:spPr>
      </p:pic>
      <p:sp>
        <p:nvSpPr>
          <p:cNvPr id="3" name="Slide Number Placeholder 2"/>
          <p:cNvSpPr>
            <a:spLocks noGrp="1"/>
          </p:cNvSpPr>
          <p:nvPr>
            <p:ph type="sldNum" sz="quarter" idx="12"/>
          </p:nvPr>
        </p:nvSpPr>
        <p:spPr/>
        <p:txBody>
          <a:bodyPr/>
          <a:lstStyle/>
          <a:p>
            <a:fld id="{0C8847BA-A27F-4088-9C0C-9CF4E5C0A5E2}" type="slidenum">
              <a:rPr lang="en-US" smtClean="0"/>
              <a:t>44</a:t>
            </a:fld>
            <a:endParaRPr lang="en-US"/>
          </a:p>
        </p:txBody>
      </p:sp>
      <p:pic>
        <p:nvPicPr>
          <p:cNvPr id="12292" name="Picture 4" descr="Image result for law of closure in web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734" y="1981200"/>
            <a:ext cx="3810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6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Closure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7274" y="1600201"/>
            <a:ext cx="5657453"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45</a:t>
            </a:fld>
            <a:endParaRPr lang="en-US"/>
          </a:p>
        </p:txBody>
      </p:sp>
    </p:spTree>
    <p:custDataLst>
      <p:tags r:id="rId1"/>
    </p:custDataLst>
    <p:extLst>
      <p:ext uri="{BB962C8B-B14F-4D97-AF65-F5344CB8AC3E}">
        <p14:creationId xmlns:p14="http://schemas.microsoft.com/office/powerpoint/2010/main" val="1027352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0C8847BA-A27F-4088-9C0C-9CF4E5C0A5E2}" type="slidenum">
              <a:rPr lang="en-US" smtClean="0"/>
              <a:t>46</a:t>
            </a:fld>
            <a:endParaRPr lang="en-US"/>
          </a:p>
        </p:txBody>
      </p:sp>
      <p:sp>
        <p:nvSpPr>
          <p:cNvPr id="6" name="Rectangle 5"/>
          <p:cNvSpPr/>
          <p:nvPr/>
        </p:nvSpPr>
        <p:spPr>
          <a:xfrm>
            <a:off x="609600" y="5257800"/>
            <a:ext cx="2894960" cy="523220"/>
          </a:xfrm>
          <a:prstGeom prst="rect">
            <a:avLst/>
          </a:prstGeom>
        </p:spPr>
        <p:txBody>
          <a:bodyPr wrap="none">
            <a:spAutoFit/>
          </a:bodyPr>
          <a:lstStyle/>
          <a:p>
            <a:r>
              <a:rPr lang="en-US" sz="2800" b="1" dirty="0"/>
              <a:t>Figure and ground</a:t>
            </a:r>
          </a:p>
        </p:txBody>
      </p:sp>
    </p:spTree>
    <p:extLst>
      <p:ext uri="{BB962C8B-B14F-4D97-AF65-F5344CB8AC3E}">
        <p14:creationId xmlns:p14="http://schemas.microsoft.com/office/powerpoint/2010/main" val="3143667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Ground</a:t>
            </a:r>
          </a:p>
        </p:txBody>
      </p:sp>
      <p:sp>
        <p:nvSpPr>
          <p:cNvPr id="3" name="Content Placeholder 2"/>
          <p:cNvSpPr>
            <a:spLocks noGrp="1"/>
          </p:cNvSpPr>
          <p:nvPr>
            <p:ph sz="half" idx="1"/>
          </p:nvPr>
        </p:nvSpPr>
        <p:spPr/>
        <p:txBody>
          <a:bodyPr/>
          <a:lstStyle/>
          <a:p>
            <a:r>
              <a:rPr lang="en-US" dirty="0"/>
              <a:t>Elements are perceived as either figures (distinct elements of focus) or ground (the background or landscape on which the figures rest).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33537"/>
            <a:ext cx="4038600" cy="1923142"/>
          </a:xfrm>
        </p:spPr>
      </p:pic>
      <p:sp>
        <p:nvSpPr>
          <p:cNvPr id="4" name="Slide Number Placeholder 3"/>
          <p:cNvSpPr>
            <a:spLocks noGrp="1"/>
          </p:cNvSpPr>
          <p:nvPr>
            <p:ph type="sldNum" sz="quarter" idx="12"/>
          </p:nvPr>
        </p:nvSpPr>
        <p:spPr/>
        <p:txBody>
          <a:bodyPr/>
          <a:lstStyle/>
          <a:p>
            <a:fld id="{0C8847BA-A27F-4088-9C0C-9CF4E5C0A5E2}" type="slidenum">
              <a:rPr lang="en-US" smtClean="0"/>
              <a:t>47</a:t>
            </a:fld>
            <a:endParaRPr lang="en-US"/>
          </a:p>
        </p:txBody>
      </p:sp>
    </p:spTree>
    <p:extLst>
      <p:ext uri="{BB962C8B-B14F-4D97-AF65-F5344CB8AC3E}">
        <p14:creationId xmlns:p14="http://schemas.microsoft.com/office/powerpoint/2010/main" val="3342916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Foreground/Background</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0C8847BA-A27F-4088-9C0C-9CF4E5C0A5E2}" type="slidenum">
              <a:rPr lang="en-US" smtClean="0"/>
              <a:t>48</a:t>
            </a:fld>
            <a:endParaRPr lang="en-US"/>
          </a:p>
        </p:txBody>
      </p:sp>
      <p:pic>
        <p:nvPicPr>
          <p:cNvPr id="6" name="Picture 5"/>
          <p:cNvPicPr>
            <a:picLocks noChangeAspect="1"/>
          </p:cNvPicPr>
          <p:nvPr/>
        </p:nvPicPr>
        <p:blipFill>
          <a:blip r:embed="rId2"/>
          <a:stretch>
            <a:fillRect/>
          </a:stretch>
        </p:blipFill>
        <p:spPr>
          <a:xfrm>
            <a:off x="4419600" y="1629859"/>
            <a:ext cx="3352800" cy="4744212"/>
          </a:xfrm>
          <a:prstGeom prst="rect">
            <a:avLst/>
          </a:prstGeom>
        </p:spPr>
      </p:pic>
    </p:spTree>
    <p:extLst>
      <p:ext uri="{BB962C8B-B14F-4D97-AF65-F5344CB8AC3E}">
        <p14:creationId xmlns:p14="http://schemas.microsoft.com/office/powerpoint/2010/main" val="964900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Foreground/Background</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0C8847BA-A27F-4088-9C0C-9CF4E5C0A5E2}" type="slidenum">
              <a:rPr lang="en-US" smtClean="0"/>
              <a:t>49</a:t>
            </a:fld>
            <a:endParaRPr lang="en-US"/>
          </a:p>
        </p:txBody>
      </p:sp>
      <p:pic>
        <p:nvPicPr>
          <p:cNvPr id="5122" name="Picture 2" descr="https://cdn0.tnwcdn.com/wp-content/blogs.dir/1/files/2012/04/coke11-220x2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302" y="1403461"/>
            <a:ext cx="3774784" cy="50444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0.tnwcdn.com/wp-content/blogs.dir/1/files/2012/04/coke41.jpg1-520x7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530" y="1677559"/>
            <a:ext cx="3157870" cy="476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47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EB6CB7-2439-455D-8965-3048D29AD326}" type="slidenum">
              <a:rPr lang="en-US" smtClean="0"/>
              <a:t>5</a:t>
            </a:fld>
            <a:endParaRPr lang="en-US"/>
          </a:p>
        </p:txBody>
      </p:sp>
      <p:pic>
        <p:nvPicPr>
          <p:cNvPr id="11266" name="Picture 2" descr="http://static.wixstatic.com/media/092359_c496c67d91b88ddd70851ec5e8068293.jpg_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19200"/>
            <a:ext cx="5286375" cy="410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1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Foreground/Background</a:t>
            </a:r>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0C8847BA-A27F-4088-9C0C-9CF4E5C0A5E2}" type="slidenum">
              <a:rPr lang="en-US" smtClean="0"/>
              <a:t>50</a:t>
            </a:fld>
            <a:endParaRPr lang="en-US"/>
          </a:p>
        </p:txBody>
      </p:sp>
      <p:pic>
        <p:nvPicPr>
          <p:cNvPr id="6146" name="Picture 2" descr="Image result for Figure-Ground Perception advertis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51" y="2009381"/>
            <a:ext cx="5365898" cy="40831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6136797"/>
            <a:ext cx="8229600" cy="646331"/>
          </a:xfrm>
          <a:prstGeom prst="rect">
            <a:avLst/>
          </a:prstGeom>
        </p:spPr>
        <p:txBody>
          <a:bodyPr wrap="square">
            <a:spAutoFit/>
          </a:bodyPr>
          <a:lstStyle/>
          <a:p>
            <a:r>
              <a:rPr lang="en-US" dirty="0"/>
              <a:t>https://www.antevenio.com/usa/10-advertising-and-marketing-examples-with-subliminal-messages/</a:t>
            </a:r>
          </a:p>
        </p:txBody>
      </p:sp>
    </p:spTree>
    <p:extLst>
      <p:ext uri="{BB962C8B-B14F-4D97-AF65-F5344CB8AC3E}">
        <p14:creationId xmlns:p14="http://schemas.microsoft.com/office/powerpoint/2010/main" val="594805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Foreground/Background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3250" y="1915320"/>
            <a:ext cx="5905500" cy="3895725"/>
          </a:xfrm>
        </p:spPr>
      </p:pic>
      <p:sp>
        <p:nvSpPr>
          <p:cNvPr id="3" name="Slide Number Placeholder 2"/>
          <p:cNvSpPr>
            <a:spLocks noGrp="1"/>
          </p:cNvSpPr>
          <p:nvPr>
            <p:ph type="sldNum" sz="quarter" idx="12"/>
          </p:nvPr>
        </p:nvSpPr>
        <p:spPr/>
        <p:txBody>
          <a:bodyPr/>
          <a:lstStyle/>
          <a:p>
            <a:fld id="{0C8847BA-A27F-4088-9C0C-9CF4E5C0A5E2}" type="slidenum">
              <a:rPr lang="en-US" smtClean="0"/>
              <a:t>51</a:t>
            </a:fld>
            <a:endParaRPr lang="en-US"/>
          </a:p>
        </p:txBody>
      </p:sp>
    </p:spTree>
    <p:custDataLst>
      <p:tags r:id="rId1"/>
    </p:custDataLst>
    <p:extLst>
      <p:ext uri="{BB962C8B-B14F-4D97-AF65-F5344CB8AC3E}">
        <p14:creationId xmlns:p14="http://schemas.microsoft.com/office/powerpoint/2010/main" val="1007161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Foreground/Background</a:t>
            </a:r>
          </a:p>
        </p:txBody>
      </p:sp>
      <p:sp>
        <p:nvSpPr>
          <p:cNvPr id="3" name="Slide Number Placeholder 2"/>
          <p:cNvSpPr>
            <a:spLocks noGrp="1"/>
          </p:cNvSpPr>
          <p:nvPr>
            <p:ph type="sldNum" sz="quarter" idx="12"/>
          </p:nvPr>
        </p:nvSpPr>
        <p:spPr/>
        <p:txBody>
          <a:bodyPr/>
          <a:lstStyle/>
          <a:p>
            <a:fld id="{0C8847BA-A27F-4088-9C0C-9CF4E5C0A5E2}" type="slidenum">
              <a:rPr lang="en-US" smtClean="0"/>
              <a:t>52</a:t>
            </a:fld>
            <a:endParaRPr lang="en-US"/>
          </a:p>
        </p:txBody>
      </p:sp>
      <p:sp>
        <p:nvSpPr>
          <p:cNvPr id="6" name="Content Placeholder 5">
            <a:extLst>
              <a:ext uri="{FF2B5EF4-FFF2-40B4-BE49-F238E27FC236}">
                <a16:creationId xmlns:a16="http://schemas.microsoft.com/office/drawing/2014/main" id="{AE161819-C34B-4E11-9EA5-3E0E007A208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D249E06-C34E-40DE-9235-A014D8D9EA69}"/>
              </a:ext>
            </a:extLst>
          </p:cNvPr>
          <p:cNvPicPr>
            <a:picLocks noChangeAspect="1"/>
          </p:cNvPicPr>
          <p:nvPr/>
        </p:nvPicPr>
        <p:blipFill>
          <a:blip r:embed="rId3"/>
          <a:stretch>
            <a:fillRect/>
          </a:stretch>
        </p:blipFill>
        <p:spPr>
          <a:xfrm>
            <a:off x="833282" y="1417638"/>
            <a:ext cx="10525435" cy="4955102"/>
          </a:xfrm>
          <a:prstGeom prst="rect">
            <a:avLst/>
          </a:prstGeom>
        </p:spPr>
      </p:pic>
    </p:spTree>
    <p:custDataLst>
      <p:tags r:id="rId1"/>
    </p:custDataLst>
    <p:extLst>
      <p:ext uri="{BB962C8B-B14F-4D97-AF65-F5344CB8AC3E}">
        <p14:creationId xmlns:p14="http://schemas.microsoft.com/office/powerpoint/2010/main" val="108315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is better and why?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2212181"/>
            <a:ext cx="8001000" cy="3302000"/>
          </a:xfrm>
        </p:spPr>
      </p:pic>
      <p:sp>
        <p:nvSpPr>
          <p:cNvPr id="3" name="Slide Number Placeholder 2"/>
          <p:cNvSpPr>
            <a:spLocks noGrp="1"/>
          </p:cNvSpPr>
          <p:nvPr>
            <p:ph type="sldNum" sz="quarter" idx="12"/>
          </p:nvPr>
        </p:nvSpPr>
        <p:spPr/>
        <p:txBody>
          <a:bodyPr/>
          <a:lstStyle/>
          <a:p>
            <a:fld id="{0C8847BA-A27F-4088-9C0C-9CF4E5C0A5E2}" type="slidenum">
              <a:rPr lang="en-US" smtClean="0"/>
              <a:t>53</a:t>
            </a:fld>
            <a:endParaRPr lang="en-US"/>
          </a:p>
        </p:txBody>
      </p:sp>
    </p:spTree>
    <p:extLst>
      <p:ext uri="{BB962C8B-B14F-4D97-AF65-F5344CB8AC3E}">
        <p14:creationId xmlns:p14="http://schemas.microsoft.com/office/powerpoint/2010/main" val="2413381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Remember our design principle of AFFORDANCE?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5500" y="3101181"/>
            <a:ext cx="8001000" cy="1524000"/>
          </a:xfrm>
        </p:spPr>
      </p:pic>
      <p:sp>
        <p:nvSpPr>
          <p:cNvPr id="5" name="TextBox 4"/>
          <p:cNvSpPr txBox="1"/>
          <p:nvPr/>
        </p:nvSpPr>
        <p:spPr>
          <a:xfrm>
            <a:off x="3352800" y="5105400"/>
            <a:ext cx="5105400" cy="369332"/>
          </a:xfrm>
          <a:prstGeom prst="rect">
            <a:avLst/>
          </a:prstGeom>
          <a:noFill/>
        </p:spPr>
        <p:txBody>
          <a:bodyPr wrap="square" rtlCol="0">
            <a:spAutoFit/>
          </a:bodyPr>
          <a:lstStyle/>
          <a:p>
            <a:r>
              <a:rPr lang="en-US" dirty="0"/>
              <a:t>Which looks more like something you would click?</a:t>
            </a:r>
          </a:p>
        </p:txBody>
      </p:sp>
      <p:sp>
        <p:nvSpPr>
          <p:cNvPr id="3" name="Slide Number Placeholder 2"/>
          <p:cNvSpPr>
            <a:spLocks noGrp="1"/>
          </p:cNvSpPr>
          <p:nvPr>
            <p:ph type="sldNum" sz="quarter" idx="12"/>
          </p:nvPr>
        </p:nvSpPr>
        <p:spPr/>
        <p:txBody>
          <a:bodyPr/>
          <a:lstStyle/>
          <a:p>
            <a:fld id="{0C8847BA-A27F-4088-9C0C-9CF4E5C0A5E2}" type="slidenum">
              <a:rPr lang="en-US" smtClean="0"/>
              <a:t>54</a:t>
            </a:fld>
            <a:endParaRPr lang="en-US"/>
          </a:p>
        </p:txBody>
      </p:sp>
    </p:spTree>
    <p:extLst>
      <p:ext uri="{BB962C8B-B14F-4D97-AF65-F5344CB8AC3E}">
        <p14:creationId xmlns:p14="http://schemas.microsoft.com/office/powerpoint/2010/main" val="466318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0C8847BA-A27F-4088-9C0C-9CF4E5C0A5E2}" type="slidenum">
              <a:rPr lang="en-US" smtClean="0"/>
              <a:t>55</a:t>
            </a:fld>
            <a:endParaRPr lang="en-US"/>
          </a:p>
        </p:txBody>
      </p:sp>
      <p:sp>
        <p:nvSpPr>
          <p:cNvPr id="4" name="Rectangle 3"/>
          <p:cNvSpPr/>
          <p:nvPr/>
        </p:nvSpPr>
        <p:spPr>
          <a:xfrm>
            <a:off x="612289" y="5257800"/>
            <a:ext cx="2760820" cy="523220"/>
          </a:xfrm>
          <a:prstGeom prst="rect">
            <a:avLst/>
          </a:prstGeom>
        </p:spPr>
        <p:txBody>
          <a:bodyPr wrap="none">
            <a:spAutoFit/>
          </a:bodyPr>
          <a:lstStyle/>
          <a:p>
            <a:r>
              <a:rPr lang="en-US" sz="2800" b="1" dirty="0"/>
              <a:t>Law of continuity</a:t>
            </a:r>
          </a:p>
        </p:txBody>
      </p:sp>
    </p:spTree>
    <p:extLst>
      <p:ext uri="{BB962C8B-B14F-4D97-AF65-F5344CB8AC3E}">
        <p14:creationId xmlns:p14="http://schemas.microsoft.com/office/powerpoint/2010/main" val="3268078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Law of Continuity </a:t>
            </a:r>
          </a:p>
        </p:txBody>
      </p:sp>
      <p:sp>
        <p:nvSpPr>
          <p:cNvPr id="3" name="Content Placeholder 2"/>
          <p:cNvSpPr>
            <a:spLocks noGrp="1"/>
          </p:cNvSpPr>
          <p:nvPr>
            <p:ph sz="half" idx="1"/>
          </p:nvPr>
        </p:nvSpPr>
        <p:spPr>
          <a:xfrm>
            <a:off x="1981200" y="1600202"/>
            <a:ext cx="5638800" cy="5121274"/>
          </a:xfrm>
        </p:spPr>
        <p:txBody>
          <a:bodyPr>
            <a:noAutofit/>
          </a:bodyPr>
          <a:lstStyle/>
          <a:p>
            <a:pPr lvl="0"/>
            <a:r>
              <a:rPr lang="en-US" sz="2400" dirty="0">
                <a:ea typeface="+mj-ea"/>
                <a:cs typeface="+mj-cs"/>
              </a:rPr>
              <a:t>When there is an intersection between two or more objects, people tend to perceive each object as a single uninterrupted object. This allows differentiation of stimuli even when they come in visual overlap. </a:t>
            </a:r>
          </a:p>
          <a:p>
            <a:pPr lvl="0"/>
            <a:r>
              <a:rPr lang="en-US" sz="2400" dirty="0">
                <a:ea typeface="+mj-ea"/>
                <a:cs typeface="+mj-cs"/>
              </a:rPr>
              <a:t>We have a tendency to group and organize lines or curves that follow an established direction over those defined by sharp and abrupt changes in direction...</a:t>
            </a:r>
          </a:p>
        </p:txBody>
      </p:sp>
      <p:pic>
        <p:nvPicPr>
          <p:cNvPr id="5" name="Content Placeholder 4" descr="http://upload.wikimedia.org/wikipedia/commons/6/60/CrossKeys.png">
            <a:hlinkClick r:id="rId4"/>
          </p:cNvPr>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715252" y="1272543"/>
            <a:ext cx="2358231" cy="2358231"/>
          </a:xfrm>
          <a:prstGeom prst="rect">
            <a:avLst/>
          </a:prstGeom>
          <a:noFill/>
          <a:ln>
            <a:noFill/>
          </a:ln>
        </p:spPr>
      </p:pic>
      <p:sp>
        <p:nvSpPr>
          <p:cNvPr id="4" name="Slide Number Placeholder 3"/>
          <p:cNvSpPr>
            <a:spLocks noGrp="1"/>
          </p:cNvSpPr>
          <p:nvPr>
            <p:ph type="sldNum" sz="quarter" idx="12"/>
          </p:nvPr>
        </p:nvSpPr>
        <p:spPr/>
        <p:txBody>
          <a:bodyPr/>
          <a:lstStyle/>
          <a:p>
            <a:fld id="{0C8847BA-A27F-4088-9C0C-9CF4E5C0A5E2}" type="slidenum">
              <a:rPr lang="en-US" smtClean="0"/>
              <a:t>56</a:t>
            </a:fld>
            <a:endParaRPr lang="en-US"/>
          </a:p>
        </p:txBody>
      </p:sp>
    </p:spTree>
    <p:custDataLst>
      <p:tags r:id="rId1"/>
    </p:custDataLst>
    <p:extLst>
      <p:ext uri="{BB962C8B-B14F-4D97-AF65-F5344CB8AC3E}">
        <p14:creationId xmlns:p14="http://schemas.microsoft.com/office/powerpoint/2010/main" val="3028696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2" descr="external image continu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6" y="365127"/>
            <a:ext cx="5543549" cy="5543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45468" y="4252913"/>
            <a:ext cx="6272463" cy="1789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84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dirty="0"/>
          </a:p>
        </p:txBody>
      </p:sp>
      <p:pic>
        <p:nvPicPr>
          <p:cNvPr id="6146" name="Picture 2" descr="https://s.tmimgcdn.com/blog/wp-content/uploads/2012/04/opencart-template.jpg?x1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269" y="365127"/>
            <a:ext cx="4638174" cy="37703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38350" y="541714"/>
            <a:ext cx="3578392" cy="3416320"/>
          </a:xfrm>
          <a:prstGeom prst="rect">
            <a:avLst/>
          </a:prstGeom>
        </p:spPr>
        <p:txBody>
          <a:bodyPr wrap="square">
            <a:spAutoFit/>
          </a:bodyPr>
          <a:lstStyle/>
          <a:p>
            <a:r>
              <a:rPr lang="en-US" sz="2400" dirty="0">
                <a:solidFill>
                  <a:schemeClr val="tx1">
                    <a:lumMod val="95000"/>
                    <a:lumOff val="5000"/>
                  </a:schemeClr>
                </a:solidFill>
              </a:rPr>
              <a:t>The main menu items and vertical submenu items that are placed one under another are placed in column as well. </a:t>
            </a:r>
          </a:p>
          <a:p>
            <a:endParaRPr lang="en-US" sz="2400" dirty="0">
              <a:solidFill>
                <a:schemeClr val="tx1">
                  <a:lumMod val="95000"/>
                  <a:lumOff val="5000"/>
                </a:schemeClr>
              </a:solidFill>
            </a:endParaRPr>
          </a:p>
          <a:p>
            <a:r>
              <a:rPr lang="en-US" sz="2400" dirty="0">
                <a:solidFill>
                  <a:schemeClr val="tx1">
                    <a:lumMod val="95000"/>
                    <a:lumOff val="5000"/>
                  </a:schemeClr>
                </a:solidFill>
              </a:rPr>
              <a:t>The perception of grouped items is strengthened by the law of continuity. </a:t>
            </a:r>
          </a:p>
        </p:txBody>
      </p:sp>
      <p:sp>
        <p:nvSpPr>
          <p:cNvPr id="7" name="Rectangle 6"/>
          <p:cNvSpPr/>
          <p:nvPr/>
        </p:nvSpPr>
        <p:spPr>
          <a:xfrm>
            <a:off x="2176714" y="4556074"/>
            <a:ext cx="7724273" cy="1200329"/>
          </a:xfrm>
          <a:prstGeom prst="rect">
            <a:avLst/>
          </a:prstGeom>
        </p:spPr>
        <p:txBody>
          <a:bodyPr wrap="square">
            <a:spAutoFit/>
          </a:bodyPr>
          <a:lstStyle/>
          <a:p>
            <a:r>
              <a:rPr lang="en-US" sz="2400" dirty="0">
                <a:solidFill>
                  <a:schemeClr val="tx1">
                    <a:lumMod val="95000"/>
                    <a:lumOff val="5000"/>
                  </a:schemeClr>
                </a:solidFill>
              </a:rPr>
              <a:t>Simply by jumping the submenu items a few pixels to the right and placing them a little closer to one another we distinguish them as a subgroup.</a:t>
            </a:r>
          </a:p>
        </p:txBody>
      </p:sp>
      <p:sp>
        <p:nvSpPr>
          <p:cNvPr id="8" name="Rectangle 7"/>
          <p:cNvSpPr/>
          <p:nvPr/>
        </p:nvSpPr>
        <p:spPr>
          <a:xfrm>
            <a:off x="2176713" y="5995985"/>
            <a:ext cx="8088730" cy="646331"/>
          </a:xfrm>
          <a:prstGeom prst="rect">
            <a:avLst/>
          </a:prstGeom>
        </p:spPr>
        <p:txBody>
          <a:bodyPr wrap="square">
            <a:spAutoFit/>
          </a:bodyPr>
          <a:lstStyle/>
          <a:p>
            <a:r>
              <a:rPr lang="en-US" dirty="0"/>
              <a:t>https://www.templatemonster.com/blog/gestalt-continuity-law-templatemonster-templates/</a:t>
            </a:r>
          </a:p>
        </p:txBody>
      </p:sp>
    </p:spTree>
    <p:extLst>
      <p:ext uri="{BB962C8B-B14F-4D97-AF65-F5344CB8AC3E}">
        <p14:creationId xmlns:p14="http://schemas.microsoft.com/office/powerpoint/2010/main" val="653684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122" name="Picture 2" descr="Splash screen for the Eclipse Java EE IDE, with icons arranged in a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317" y="1468875"/>
            <a:ext cx="6799513" cy="41487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52650" y="5715299"/>
            <a:ext cx="7788776" cy="646331"/>
          </a:xfrm>
          <a:prstGeom prst="rect">
            <a:avLst/>
          </a:prstGeom>
        </p:spPr>
        <p:txBody>
          <a:bodyPr wrap="square">
            <a:spAutoFit/>
          </a:bodyPr>
          <a:lstStyle/>
          <a:p>
            <a:r>
              <a:rPr lang="en-US" dirty="0">
                <a:solidFill>
                  <a:srgbClr val="333333"/>
                </a:solidFill>
                <a:latin typeface="Georgia" panose="02040502050405020303" pitchFamily="18" charset="0"/>
              </a:rPr>
              <a:t>The icons on this Eclipse splash screen are arranged to a form a curve that your eye is likely to follow</a:t>
            </a:r>
            <a:endParaRPr lang="en-US" dirty="0"/>
          </a:p>
        </p:txBody>
      </p:sp>
      <p:sp>
        <p:nvSpPr>
          <p:cNvPr id="6" name="Rectangle 5"/>
          <p:cNvSpPr/>
          <p:nvPr/>
        </p:nvSpPr>
        <p:spPr>
          <a:xfrm>
            <a:off x="2152650" y="379832"/>
            <a:ext cx="7886700" cy="954107"/>
          </a:xfrm>
          <a:prstGeom prst="rect">
            <a:avLst/>
          </a:prstGeom>
        </p:spPr>
        <p:txBody>
          <a:bodyPr wrap="square">
            <a:spAutoFit/>
          </a:bodyPr>
          <a:lstStyle/>
          <a:p>
            <a:r>
              <a:rPr lang="en-US" sz="2800" dirty="0"/>
              <a:t>The law of continuity says that items placed in a certain row or direction are seen as a group.</a:t>
            </a:r>
          </a:p>
        </p:txBody>
      </p:sp>
    </p:spTree>
    <p:extLst>
      <p:ext uri="{BB962C8B-B14F-4D97-AF65-F5344CB8AC3E}">
        <p14:creationId xmlns:p14="http://schemas.microsoft.com/office/powerpoint/2010/main" val="212658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law of Closure</a:t>
            </a:r>
          </a:p>
        </p:txBody>
      </p:sp>
      <p:sp>
        <p:nvSpPr>
          <p:cNvPr id="4" name="Slide Number Placeholder 3"/>
          <p:cNvSpPr>
            <a:spLocks noGrp="1"/>
          </p:cNvSpPr>
          <p:nvPr>
            <p:ph type="sldNum" sz="quarter" idx="12"/>
          </p:nvPr>
        </p:nvSpPr>
        <p:spPr/>
        <p:txBody>
          <a:bodyPr/>
          <a:lstStyle/>
          <a:p>
            <a:fld id="{9EEB6CB7-2439-455D-8965-3048D29AD326}" type="slidenum">
              <a:rPr lang="en-US" smtClean="0"/>
              <a:t>6</a:t>
            </a:fld>
            <a:endParaRPr lang="en-US"/>
          </a:p>
        </p:txBody>
      </p:sp>
      <p:pic>
        <p:nvPicPr>
          <p:cNvPr id="9218" name="Picture 2" descr="http://teorije-ucenja.zesoi.fer.hr/lib/exe/fetch.php?media=images:closur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76155" y="2050575"/>
            <a:ext cx="3239690" cy="352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62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2287504" y="4576846"/>
            <a:ext cx="7616992" cy="2281154"/>
          </a:xfrm>
        </p:spPr>
        <p:txBody>
          <a:bodyPr/>
          <a:lstStyle/>
          <a:p>
            <a:pPr marL="0" indent="0">
              <a:buNone/>
            </a:pPr>
            <a:r>
              <a:rPr lang="en-US" dirty="0"/>
              <a:t>Amazon uses continuity to communicate that each of the products below are similar and related to each other.  </a:t>
            </a:r>
          </a:p>
        </p:txBody>
      </p:sp>
      <p:pic>
        <p:nvPicPr>
          <p:cNvPr id="8194" name="Picture 2" descr="amazon-recommend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433" y="750137"/>
            <a:ext cx="8359134" cy="302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96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2152650" y="1825625"/>
            <a:ext cx="7886700" cy="4351338"/>
          </a:xfrm>
        </p:spPr>
        <p:txBody>
          <a:bodyPr/>
          <a:lstStyle/>
          <a:p>
            <a:endParaRPr lang="en-US" dirty="0"/>
          </a:p>
        </p:txBody>
      </p:sp>
      <p:pic>
        <p:nvPicPr>
          <p:cNvPr id="9218" name="Picture 2" descr="spri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7327" y="708024"/>
            <a:ext cx="10007429" cy="3625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85040" y="4932039"/>
            <a:ext cx="4572000" cy="707886"/>
          </a:xfrm>
          <a:prstGeom prst="rect">
            <a:avLst/>
          </a:prstGeom>
        </p:spPr>
        <p:txBody>
          <a:bodyPr>
            <a:spAutoFit/>
          </a:bodyPr>
          <a:lstStyle/>
          <a:p>
            <a:r>
              <a:rPr lang="en-US" sz="2000" dirty="0">
                <a:solidFill>
                  <a:srgbClr val="444444"/>
                </a:solidFill>
              </a:rPr>
              <a:t>Sprig uses it to explain the three step process to use their app.</a:t>
            </a:r>
            <a:endParaRPr lang="en-US" sz="2000" dirty="0"/>
          </a:p>
        </p:txBody>
      </p:sp>
    </p:spTree>
    <p:extLst>
      <p:ext uri="{BB962C8B-B14F-4D97-AF65-F5344CB8AC3E}">
        <p14:creationId xmlns:p14="http://schemas.microsoft.com/office/powerpoint/2010/main" val="129230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2650" y="5390147"/>
            <a:ext cx="3886200" cy="786816"/>
          </a:xfrm>
        </p:spPr>
        <p:txBody>
          <a:bodyPr/>
          <a:lstStyle/>
          <a:p>
            <a:pPr marL="0" indent="0">
              <a:buNone/>
            </a:pPr>
            <a:r>
              <a:rPr lang="en-US" b="1" dirty="0"/>
              <a:t>Law of common fate</a:t>
            </a:r>
          </a:p>
        </p:txBody>
      </p:sp>
    </p:spTree>
    <p:extLst>
      <p:ext uri="{BB962C8B-B14F-4D97-AF65-F5344CB8AC3E}">
        <p14:creationId xmlns:p14="http://schemas.microsoft.com/office/powerpoint/2010/main" val="1865055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Common Fate - a flock of birds</a:t>
            </a:r>
          </a:p>
          <a:p>
            <a:endParaRPr lang="en-US" dirty="0"/>
          </a:p>
        </p:txBody>
      </p:sp>
      <p:sp>
        <p:nvSpPr>
          <p:cNvPr id="3" name="Content Placeholder 2"/>
          <p:cNvSpPr>
            <a:spLocks noGrp="1"/>
          </p:cNvSpPr>
          <p:nvPr>
            <p:ph sz="half" idx="1"/>
          </p:nvPr>
        </p:nvSpPr>
        <p:spPr>
          <a:xfrm>
            <a:off x="609600" y="1600200"/>
            <a:ext cx="5410200" cy="4876800"/>
          </a:xfrm>
        </p:spPr>
        <p:txBody>
          <a:bodyPr>
            <a:normAutofit fontScale="55000" lnSpcReduction="20000"/>
          </a:bodyPr>
          <a:lstStyle/>
          <a:p>
            <a:pPr lvl="0">
              <a:spcBef>
                <a:spcPts val="1200"/>
              </a:spcBef>
            </a:pPr>
            <a:r>
              <a:rPr lang="en-US" sz="4400" dirty="0">
                <a:latin typeface="+mj-lt"/>
                <a:ea typeface="+mj-ea"/>
                <a:cs typeface="+mj-cs"/>
              </a:rPr>
              <a:t>When visual elements are seen moving in the same direction at the same rate, perception associates the movement as part of the same stimulus. </a:t>
            </a:r>
          </a:p>
          <a:p>
            <a:pPr lvl="0">
              <a:spcBef>
                <a:spcPts val="1200"/>
              </a:spcBef>
            </a:pPr>
            <a:r>
              <a:rPr lang="en-US" sz="4400" dirty="0">
                <a:latin typeface="+mj-lt"/>
                <a:ea typeface="+mj-ea"/>
                <a:cs typeface="+mj-cs"/>
              </a:rPr>
              <a:t>For example, birds may be distinguished from their background as a single flock because they are moving in the same direction and at the same velocity, even when each bird is seen - from a distance - as little more than a dot. The moving 'dots' appear to be part of a unified whole.</a:t>
            </a:r>
          </a:p>
          <a:p>
            <a:pPr lvl="0">
              <a:spcBef>
                <a:spcPts val="1200"/>
              </a:spcBef>
            </a:pPr>
            <a:r>
              <a:rPr lang="en-US" sz="4400" b="1" dirty="0">
                <a:latin typeface="+mj-lt"/>
                <a:ea typeface="+mj-ea"/>
                <a:cs typeface="+mj-cs"/>
              </a:rPr>
              <a:t>This is ESPECIALLY useful with active elements such as menus or banners</a:t>
            </a:r>
          </a:p>
          <a:p>
            <a:pPr lvl="0">
              <a:spcBef>
                <a:spcPts val="1200"/>
              </a:spcBef>
            </a:pPr>
            <a:endParaRPr lang="en-US" sz="4400" dirty="0">
              <a:latin typeface="+mj-lt"/>
              <a:ea typeface="+mj-ea"/>
              <a:cs typeface="+mj-cs"/>
            </a:endParaRPr>
          </a:p>
        </p:txBody>
      </p:sp>
      <p:pic>
        <p:nvPicPr>
          <p:cNvPr id="5" name="Content Placeholder 4" descr="http://upload.wikimedia.org/wikipedia/commons/thumb/9/95/Red-billed_quelea_flocking_at_waterhole.jpg/300px-Red-billed_quelea_flocking_at_waterhole.jpg">
            <a:hlinkClick r:id="rId4"/>
          </p:cNvPr>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2348706"/>
            <a:ext cx="4038600" cy="3028950"/>
          </a:xfrm>
          <a:prstGeom prst="rect">
            <a:avLst/>
          </a:prstGeom>
          <a:noFill/>
          <a:ln>
            <a:noFill/>
          </a:ln>
        </p:spPr>
      </p:pic>
      <p:sp>
        <p:nvSpPr>
          <p:cNvPr id="4" name="Slide Number Placeholder 3"/>
          <p:cNvSpPr>
            <a:spLocks noGrp="1"/>
          </p:cNvSpPr>
          <p:nvPr>
            <p:ph type="sldNum" sz="quarter" idx="12"/>
          </p:nvPr>
        </p:nvSpPr>
        <p:spPr/>
        <p:txBody>
          <a:bodyPr/>
          <a:lstStyle/>
          <a:p>
            <a:fld id="{0C8847BA-A27F-4088-9C0C-9CF4E5C0A5E2}" type="slidenum">
              <a:rPr lang="en-US" smtClean="0"/>
              <a:t>63</a:t>
            </a:fld>
            <a:endParaRPr lang="en-US"/>
          </a:p>
        </p:txBody>
      </p:sp>
      <p:sp>
        <p:nvSpPr>
          <p:cNvPr id="6" name="Rectangle 5"/>
          <p:cNvSpPr/>
          <p:nvPr/>
        </p:nvSpPr>
        <p:spPr>
          <a:xfrm>
            <a:off x="4495800" y="6107668"/>
            <a:ext cx="5715000" cy="369332"/>
          </a:xfrm>
          <a:prstGeom prst="rect">
            <a:avLst/>
          </a:prstGeom>
        </p:spPr>
        <p:txBody>
          <a:bodyPr wrap="square">
            <a:spAutoFit/>
          </a:bodyPr>
          <a:lstStyle/>
          <a:p>
            <a:r>
              <a:rPr lang="en-US" dirty="0"/>
              <a:t>http://www.andyrutledge.com/common-fate.php</a:t>
            </a:r>
          </a:p>
        </p:txBody>
      </p:sp>
    </p:spTree>
    <p:custDataLst>
      <p:tags r:id="rId1"/>
    </p:custDataLst>
    <p:extLst>
      <p:ext uri="{BB962C8B-B14F-4D97-AF65-F5344CB8AC3E}">
        <p14:creationId xmlns:p14="http://schemas.microsoft.com/office/powerpoint/2010/main" val="93013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16386" name="Picture 2" descr="b2b_web_design_principles_common_fat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56548" y="204417"/>
            <a:ext cx="5325979" cy="51357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73136" y="5340186"/>
            <a:ext cx="6531429" cy="830997"/>
          </a:xfrm>
          <a:prstGeom prst="rect">
            <a:avLst/>
          </a:prstGeom>
        </p:spPr>
        <p:txBody>
          <a:bodyPr wrap="square">
            <a:spAutoFit/>
          </a:bodyPr>
          <a:lstStyle/>
          <a:p>
            <a:r>
              <a:rPr lang="en-US" sz="2400" dirty="0">
                <a:solidFill>
                  <a:srgbClr val="2F2F2F"/>
                </a:solidFill>
              </a:rPr>
              <a:t>The blue dots that move together within each line are more related to each other.</a:t>
            </a:r>
            <a:endParaRPr lang="en-US" sz="2400" dirty="0"/>
          </a:p>
        </p:txBody>
      </p:sp>
    </p:spTree>
    <p:extLst>
      <p:ext uri="{BB962C8B-B14F-4D97-AF65-F5344CB8AC3E}">
        <p14:creationId xmlns:p14="http://schemas.microsoft.com/office/powerpoint/2010/main" val="72235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pic>
        <p:nvPicPr>
          <p:cNvPr id="7170" name="Picture 2" descr="Common Fate (Synchr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217" y="559709"/>
            <a:ext cx="7734133" cy="329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02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030" y="874378"/>
            <a:ext cx="7985940" cy="437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79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 the wild example</a:t>
            </a:r>
          </a:p>
        </p:txBody>
      </p:sp>
      <p:sp>
        <p:nvSpPr>
          <p:cNvPr id="3" name="Content Placeholder 2"/>
          <p:cNvSpPr>
            <a:spLocks noGrp="1"/>
          </p:cNvSpPr>
          <p:nvPr>
            <p:ph idx="1"/>
          </p:nvPr>
        </p:nvSpPr>
        <p:spPr/>
        <p:txBody>
          <a:bodyPr/>
          <a:lstStyle/>
          <a:p>
            <a:r>
              <a:rPr lang="en-US" dirty="0"/>
              <a:t>Motorcycles seen as flocks instead of individual riders</a:t>
            </a:r>
          </a:p>
          <a:p>
            <a:pPr marL="0" indent="0">
              <a:buNone/>
            </a:pPr>
            <a:endParaRPr lang="en-US" dirty="0"/>
          </a:p>
        </p:txBody>
      </p:sp>
      <p:sp>
        <p:nvSpPr>
          <p:cNvPr id="5" name="Slide Number Placeholder 4"/>
          <p:cNvSpPr>
            <a:spLocks noGrp="1"/>
          </p:cNvSpPr>
          <p:nvPr>
            <p:ph type="sldNum" sz="quarter" idx="12"/>
          </p:nvPr>
        </p:nvSpPr>
        <p:spPr/>
        <p:txBody>
          <a:bodyPr/>
          <a:lstStyle/>
          <a:p>
            <a:fld id="{0C8847BA-A27F-4088-9C0C-9CF4E5C0A5E2}" type="slidenum">
              <a:rPr lang="en-US" smtClean="0"/>
              <a:t>67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819403"/>
            <a:ext cx="4016086" cy="3775121"/>
          </a:xfrm>
          <a:prstGeom prst="rect">
            <a:avLst/>
          </a:prstGeom>
        </p:spPr>
      </p:pic>
      <p:sp>
        <p:nvSpPr>
          <p:cNvPr id="6" name="Oval Callout 5"/>
          <p:cNvSpPr/>
          <p:nvPr/>
        </p:nvSpPr>
        <p:spPr>
          <a:xfrm>
            <a:off x="6858000" y="2057400"/>
            <a:ext cx="2133600" cy="990600"/>
          </a:xfrm>
          <a:prstGeom prst="wedgeEllipseCallout">
            <a:avLst>
              <a:gd name="adj1" fmla="val -54315"/>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want to turn right.</a:t>
            </a:r>
          </a:p>
        </p:txBody>
      </p:sp>
      <p:sp>
        <p:nvSpPr>
          <p:cNvPr id="7" name="Rounded Rectangular Callout 6"/>
          <p:cNvSpPr/>
          <p:nvPr/>
        </p:nvSpPr>
        <p:spPr>
          <a:xfrm>
            <a:off x="2277774" y="4495800"/>
            <a:ext cx="1466850" cy="990600"/>
          </a:xfrm>
          <a:prstGeom prst="wedgeRoundRectCallout">
            <a:avLst>
              <a:gd name="adj1" fmla="val 181764"/>
              <a:gd name="adj2" fmla="val 48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 am turning left</a:t>
            </a:r>
          </a:p>
        </p:txBody>
      </p:sp>
      <p:sp>
        <p:nvSpPr>
          <p:cNvPr id="8" name="Rounded Rectangular Callout 7"/>
          <p:cNvSpPr/>
          <p:nvPr/>
        </p:nvSpPr>
        <p:spPr>
          <a:xfrm>
            <a:off x="7392699" y="4516460"/>
            <a:ext cx="2209800" cy="835842"/>
          </a:xfrm>
          <a:prstGeom prst="wedgeRoundRectCallout">
            <a:avLst>
              <a:gd name="adj1" fmla="val -103592"/>
              <a:gd name="adj2" fmla="val 9668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 am going straight.</a:t>
            </a:r>
          </a:p>
        </p:txBody>
      </p:sp>
      <p:sp>
        <p:nvSpPr>
          <p:cNvPr id="9" name="Bent-Up Arrow 8"/>
          <p:cNvSpPr/>
          <p:nvPr/>
        </p:nvSpPr>
        <p:spPr>
          <a:xfrm rot="16200000">
            <a:off x="4599495" y="3401511"/>
            <a:ext cx="1371602" cy="1274185"/>
          </a:xfrm>
          <a:prstGeom prst="bentUpArrow">
            <a:avLst>
              <a:gd name="adj1" fmla="val 15974"/>
              <a:gd name="adj2" fmla="val 25000"/>
              <a:gd name="adj3" fmla="val 25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4655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609600" y="5598695"/>
            <a:ext cx="4841708" cy="578268"/>
          </a:xfrm>
        </p:spPr>
        <p:txBody>
          <a:bodyPr/>
          <a:lstStyle/>
          <a:p>
            <a:pPr marL="0" indent="0">
              <a:buNone/>
            </a:pPr>
            <a:r>
              <a:rPr lang="en-US" b="1" dirty="0"/>
              <a:t>Good form (aka symmetry )</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692768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Rectangle 4"/>
          <p:cNvSpPr/>
          <p:nvPr/>
        </p:nvSpPr>
        <p:spPr>
          <a:xfrm>
            <a:off x="609600" y="536527"/>
            <a:ext cx="10820400" cy="1938992"/>
          </a:xfrm>
          <a:prstGeom prst="rect">
            <a:avLst/>
          </a:prstGeom>
        </p:spPr>
        <p:txBody>
          <a:bodyPr wrap="square">
            <a:spAutoFit/>
          </a:bodyPr>
          <a:lstStyle/>
          <a:p>
            <a:r>
              <a:rPr lang="en-US" sz="2400" dirty="0">
                <a:solidFill>
                  <a:srgbClr val="333333"/>
                </a:solidFill>
              </a:rPr>
              <a:t>The Law of Symmetry is the gestalt grouping law that states that elements that are symmetrical to each other tend to be perceived as a unified group. </a:t>
            </a:r>
          </a:p>
          <a:p>
            <a:r>
              <a:rPr lang="en-US" sz="2400" dirty="0">
                <a:solidFill>
                  <a:srgbClr val="333333"/>
                </a:solidFill>
              </a:rPr>
              <a:t>Similar to the law of similarity, this rule suggests that objects that are symmetrical with each other will be more likely to be grouped together than objects not symmetrical with each other.</a:t>
            </a:r>
            <a:endParaRPr lang="en-US" sz="2400" dirty="0"/>
          </a:p>
        </p:txBody>
      </p:sp>
      <p:pic>
        <p:nvPicPr>
          <p:cNvPr id="6" name="Picture 5"/>
          <p:cNvPicPr>
            <a:picLocks noChangeAspect="1"/>
          </p:cNvPicPr>
          <p:nvPr/>
        </p:nvPicPr>
        <p:blipFill>
          <a:blip r:embed="rId2"/>
          <a:stretch>
            <a:fillRect/>
          </a:stretch>
        </p:blipFill>
        <p:spPr>
          <a:xfrm>
            <a:off x="2824301" y="4001294"/>
            <a:ext cx="6273690" cy="1612232"/>
          </a:xfrm>
          <a:prstGeom prst="rect">
            <a:avLst/>
          </a:prstGeom>
        </p:spPr>
      </p:pic>
    </p:spTree>
    <p:extLst>
      <p:ext uri="{BB962C8B-B14F-4D97-AF65-F5344CB8AC3E}">
        <p14:creationId xmlns:p14="http://schemas.microsoft.com/office/powerpoint/2010/main" val="144656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Law of Continuation/Continuity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EB6CB7-2439-455D-8965-3048D29AD326}" type="slidenum">
              <a:rPr lang="en-US" smtClean="0"/>
              <a:t>7</a:t>
            </a:fld>
            <a:endParaRPr lang="en-US"/>
          </a:p>
        </p:txBody>
      </p:sp>
      <p:pic>
        <p:nvPicPr>
          <p:cNvPr id="5122" name="Picture 2" descr="CONTINUITY">
            <a:extLst>
              <a:ext uri="{FF2B5EF4-FFF2-40B4-BE49-F238E27FC236}">
                <a16:creationId xmlns:a16="http://schemas.microsoft.com/office/drawing/2014/main" id="{907DCB9F-C2E4-49E6-8DE1-6EC87439A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310607"/>
            <a:ext cx="7662709"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789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5994400" y="359996"/>
            <a:ext cx="3726280" cy="5804716"/>
          </a:xfrm>
          <a:prstGeom prst="rect">
            <a:avLst/>
          </a:prstGeom>
        </p:spPr>
      </p:pic>
      <p:sp>
        <p:nvSpPr>
          <p:cNvPr id="6" name="Rectangle 5"/>
          <p:cNvSpPr/>
          <p:nvPr/>
        </p:nvSpPr>
        <p:spPr>
          <a:xfrm>
            <a:off x="1676400" y="4191000"/>
            <a:ext cx="4000500" cy="1569660"/>
          </a:xfrm>
          <a:prstGeom prst="rect">
            <a:avLst/>
          </a:prstGeom>
        </p:spPr>
        <p:txBody>
          <a:bodyPr wrap="square">
            <a:spAutoFit/>
          </a:bodyPr>
          <a:lstStyle/>
          <a:p>
            <a:r>
              <a:rPr lang="en-US" sz="2400" dirty="0">
                <a:solidFill>
                  <a:srgbClr val="454646"/>
                </a:solidFill>
              </a:rPr>
              <a:t>In this poster for the Bike Expo in New York, the design concept aimed for a unified circle as the main focal point.</a:t>
            </a:r>
            <a:endParaRPr lang="en-US" sz="2400" dirty="0"/>
          </a:p>
        </p:txBody>
      </p:sp>
    </p:spTree>
    <p:extLst>
      <p:ext uri="{BB962C8B-B14F-4D97-AF65-F5344CB8AC3E}">
        <p14:creationId xmlns:p14="http://schemas.microsoft.com/office/powerpoint/2010/main" val="3599662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12290" name="Picture 2" descr="http://images.sixrevisions.com/2010/08/18-17_csc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65126"/>
            <a:ext cx="5643774" cy="35812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7000" y="4454967"/>
            <a:ext cx="7527758" cy="1200329"/>
          </a:xfrm>
          <a:prstGeom prst="rect">
            <a:avLst/>
          </a:prstGeom>
        </p:spPr>
        <p:txBody>
          <a:bodyPr wrap="square">
            <a:spAutoFit/>
          </a:bodyPr>
          <a:lstStyle/>
          <a:p>
            <a:r>
              <a:rPr lang="en-US" sz="2400" dirty="0">
                <a:solidFill>
                  <a:srgbClr val="000000"/>
                </a:solidFill>
              </a:rPr>
              <a:t>Though the logo sports two separate elements pointing in different directions and having different colors, the logo is easily viewed as a single entity because of symmetry</a:t>
            </a:r>
            <a:endParaRPr lang="en-US" sz="2400" dirty="0"/>
          </a:p>
        </p:txBody>
      </p:sp>
    </p:spTree>
    <p:extLst>
      <p:ext uri="{BB962C8B-B14F-4D97-AF65-F5344CB8AC3E}">
        <p14:creationId xmlns:p14="http://schemas.microsoft.com/office/powerpoint/2010/main" val="3695761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Symmetry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9000" y="1666081"/>
            <a:ext cx="7874000" cy="4394200"/>
          </a:xfrm>
        </p:spPr>
      </p:pic>
      <p:sp>
        <p:nvSpPr>
          <p:cNvPr id="3" name="Slide Number Placeholder 2"/>
          <p:cNvSpPr>
            <a:spLocks noGrp="1"/>
          </p:cNvSpPr>
          <p:nvPr>
            <p:ph type="sldNum" sz="quarter" idx="12"/>
          </p:nvPr>
        </p:nvSpPr>
        <p:spPr/>
        <p:txBody>
          <a:bodyPr/>
          <a:lstStyle/>
          <a:p>
            <a:fld id="{0C8847BA-A27F-4088-9C0C-9CF4E5C0A5E2}" type="slidenum">
              <a:rPr lang="en-US" smtClean="0"/>
              <a:t>72</a:t>
            </a:fld>
            <a:endParaRPr lang="en-US"/>
          </a:p>
        </p:txBody>
      </p:sp>
    </p:spTree>
    <p:custDataLst>
      <p:tags r:id="rId1"/>
    </p:custDataLst>
    <p:extLst>
      <p:ext uri="{BB962C8B-B14F-4D97-AF65-F5344CB8AC3E}">
        <p14:creationId xmlns:p14="http://schemas.microsoft.com/office/powerpoint/2010/main" val="1797231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Symmetry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9724" y="1600203"/>
            <a:ext cx="5932552"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73</a:t>
            </a:fld>
            <a:endParaRPr lang="en-US"/>
          </a:p>
        </p:txBody>
      </p:sp>
    </p:spTree>
    <p:custDataLst>
      <p:tags r:id="rId1"/>
    </p:custDataLst>
    <p:extLst>
      <p:ext uri="{BB962C8B-B14F-4D97-AF65-F5344CB8AC3E}">
        <p14:creationId xmlns:p14="http://schemas.microsoft.com/office/powerpoint/2010/main" val="869049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Symmetry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101" y="1600203"/>
            <a:ext cx="6073803"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74</a:t>
            </a:fld>
            <a:endParaRPr lang="en-US"/>
          </a:p>
        </p:txBody>
      </p:sp>
    </p:spTree>
    <p:custDataLst>
      <p:tags r:id="rId1"/>
    </p:custDataLst>
    <p:extLst>
      <p:ext uri="{BB962C8B-B14F-4D97-AF65-F5344CB8AC3E}">
        <p14:creationId xmlns:p14="http://schemas.microsoft.com/office/powerpoint/2010/main" val="2148303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Symmetry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3397" y="1600203"/>
            <a:ext cx="6945211"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75</a:t>
            </a:fld>
            <a:endParaRPr lang="en-US"/>
          </a:p>
        </p:txBody>
      </p:sp>
    </p:spTree>
    <p:extLst>
      <p:ext uri="{BB962C8B-B14F-4D97-AF65-F5344CB8AC3E}">
        <p14:creationId xmlns:p14="http://schemas.microsoft.com/office/powerpoint/2010/main" val="559160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Radial Symmetry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9990" y="1600203"/>
            <a:ext cx="6392020" cy="4525963"/>
          </a:xfrm>
        </p:spPr>
      </p:pic>
      <p:sp>
        <p:nvSpPr>
          <p:cNvPr id="3" name="Slide Number Placeholder 2"/>
          <p:cNvSpPr>
            <a:spLocks noGrp="1"/>
          </p:cNvSpPr>
          <p:nvPr>
            <p:ph type="sldNum" sz="quarter" idx="12"/>
          </p:nvPr>
        </p:nvSpPr>
        <p:spPr/>
        <p:txBody>
          <a:bodyPr/>
          <a:lstStyle/>
          <a:p>
            <a:fld id="{0C8847BA-A27F-4088-9C0C-9CF4E5C0A5E2}" type="slidenum">
              <a:rPr lang="en-US" smtClean="0"/>
              <a:t>76</a:t>
            </a:fld>
            <a:endParaRPr lang="en-US"/>
          </a:p>
        </p:txBody>
      </p:sp>
    </p:spTree>
    <p:custDataLst>
      <p:tags r:id="rId1"/>
    </p:custDataLst>
    <p:extLst>
      <p:ext uri="{BB962C8B-B14F-4D97-AF65-F5344CB8AC3E}">
        <p14:creationId xmlns:p14="http://schemas.microsoft.com/office/powerpoint/2010/main" val="3961002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Grid</a:t>
            </a:r>
          </a:p>
        </p:txBody>
      </p:sp>
      <p:sp>
        <p:nvSpPr>
          <p:cNvPr id="3" name="Content Placeholder 2"/>
          <p:cNvSpPr>
            <a:spLocks noGrp="1"/>
          </p:cNvSpPr>
          <p:nvPr>
            <p:ph idx="1"/>
          </p:nvPr>
        </p:nvSpPr>
        <p:spPr/>
        <p:txBody>
          <a:bodyPr/>
          <a:lstStyle/>
          <a:p>
            <a:r>
              <a:rPr lang="en-US" dirty="0"/>
              <a:t>When designing a web page, we designers will usually employ a mechanism that facilitates good continuation:</a:t>
            </a:r>
            <a:r>
              <a:rPr lang="en-US" i="1" dirty="0"/>
              <a:t> </a:t>
            </a:r>
            <a:r>
              <a:rPr lang="en-US" sz="4800" i="1" dirty="0">
                <a:solidFill>
                  <a:srgbClr val="FF0000"/>
                </a:solidFill>
              </a:rPr>
              <a:t>the grid</a:t>
            </a:r>
            <a:r>
              <a:rPr lang="en-US" dirty="0"/>
              <a:t>. </a:t>
            </a:r>
          </a:p>
          <a:p>
            <a:r>
              <a:rPr lang="en-US" dirty="0"/>
              <a:t>A grid is most useful in bringing order to a layout, but it also is useful in indicating context. </a:t>
            </a:r>
          </a:p>
        </p:txBody>
      </p:sp>
      <p:sp>
        <p:nvSpPr>
          <p:cNvPr id="4" name="Slide Number Placeholder 3"/>
          <p:cNvSpPr>
            <a:spLocks noGrp="1"/>
          </p:cNvSpPr>
          <p:nvPr>
            <p:ph type="sldNum" sz="quarter" idx="12"/>
          </p:nvPr>
        </p:nvSpPr>
        <p:spPr/>
        <p:txBody>
          <a:bodyPr/>
          <a:lstStyle/>
          <a:p>
            <a:fld id="{0C8847BA-A27F-4088-9C0C-9CF4E5C0A5E2}" type="slidenum">
              <a:rPr lang="en-US" smtClean="0"/>
              <a:t>77</a:t>
            </a:fld>
            <a:endParaRPr lang="en-US"/>
          </a:p>
        </p:txBody>
      </p:sp>
      <p:sp>
        <p:nvSpPr>
          <p:cNvPr id="6" name="Rectangle 5"/>
          <p:cNvSpPr/>
          <p:nvPr/>
        </p:nvSpPr>
        <p:spPr>
          <a:xfrm>
            <a:off x="4110296" y="5562600"/>
            <a:ext cx="3971408" cy="369332"/>
          </a:xfrm>
          <a:prstGeom prst="rect">
            <a:avLst/>
          </a:prstGeom>
        </p:spPr>
        <p:txBody>
          <a:bodyPr wrap="none">
            <a:spAutoFit/>
          </a:bodyPr>
          <a:lstStyle/>
          <a:p>
            <a:r>
              <a:rPr lang="en-US" dirty="0"/>
              <a:t>https://www.w3schools.com/bootstrap/</a:t>
            </a:r>
          </a:p>
        </p:txBody>
      </p:sp>
    </p:spTree>
    <p:extLst>
      <p:ext uri="{BB962C8B-B14F-4D97-AF65-F5344CB8AC3E}">
        <p14:creationId xmlns:p14="http://schemas.microsoft.com/office/powerpoint/2010/main" val="4009277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sketching or </a:t>
            </a:r>
            <a:r>
              <a:rPr lang="en-US" dirty="0" err="1"/>
              <a:t>wireframing</a:t>
            </a:r>
            <a:r>
              <a:rPr lang="en-US" dirty="0"/>
              <a:t> it is good to start with silhouettes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16086"/>
            <a:ext cx="6553200" cy="4613264"/>
          </a:xfrm>
        </p:spPr>
      </p:pic>
      <p:sp>
        <p:nvSpPr>
          <p:cNvPr id="3" name="Slide Number Placeholder 2"/>
          <p:cNvSpPr>
            <a:spLocks noGrp="1"/>
          </p:cNvSpPr>
          <p:nvPr>
            <p:ph type="sldNum" sz="quarter" idx="12"/>
          </p:nvPr>
        </p:nvSpPr>
        <p:spPr/>
        <p:txBody>
          <a:bodyPr/>
          <a:lstStyle/>
          <a:p>
            <a:fld id="{0C8847BA-A27F-4088-9C0C-9CF4E5C0A5E2}" type="slidenum">
              <a:rPr lang="en-US" smtClean="0"/>
              <a:t>78</a:t>
            </a:fld>
            <a:endParaRPr lang="en-US"/>
          </a:p>
        </p:txBody>
      </p:sp>
    </p:spTree>
    <p:extLst>
      <p:ext uri="{BB962C8B-B14F-4D97-AF65-F5344CB8AC3E}">
        <p14:creationId xmlns:p14="http://schemas.microsoft.com/office/powerpoint/2010/main" val="1349787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C8847BA-A27F-4088-9C0C-9CF4E5C0A5E2}" type="slidenum">
              <a:rPr lang="en-US" smtClean="0"/>
              <a:t>79</a:t>
            </a:fld>
            <a:endParaRPr lang="en-US"/>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222" t="13541" r="46160" b="18221"/>
          <a:stretch/>
        </p:blipFill>
        <p:spPr bwMode="auto">
          <a:xfrm>
            <a:off x="3429000" y="1295400"/>
            <a:ext cx="5284922" cy="499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52005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Figure-Ground Perception</a:t>
            </a:r>
          </a:p>
        </p:txBody>
      </p:sp>
      <p:sp>
        <p:nvSpPr>
          <p:cNvPr id="4" name="Slide Number Placeholder 3"/>
          <p:cNvSpPr>
            <a:spLocks noGrp="1"/>
          </p:cNvSpPr>
          <p:nvPr>
            <p:ph type="sldNum" sz="quarter" idx="12"/>
          </p:nvPr>
        </p:nvSpPr>
        <p:spPr/>
        <p:txBody>
          <a:bodyPr/>
          <a:lstStyle/>
          <a:p>
            <a:fld id="{9EEB6CB7-2439-455D-8965-3048D29AD326}" type="slidenum">
              <a:rPr lang="en-US" smtClean="0"/>
              <a:t>8</a:t>
            </a:fld>
            <a:endParaRPr lang="en-US"/>
          </a:p>
        </p:txBody>
      </p:sp>
      <p:pic>
        <p:nvPicPr>
          <p:cNvPr id="9218" name="Picture 2" descr="Image result for Figure-Ground Perce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34431"/>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81200" y="5894686"/>
            <a:ext cx="8229600" cy="646331"/>
          </a:xfrm>
          <a:prstGeom prst="rect">
            <a:avLst/>
          </a:prstGeom>
        </p:spPr>
        <p:txBody>
          <a:bodyPr wrap="square">
            <a:spAutoFit/>
          </a:bodyPr>
          <a:lstStyle/>
          <a:p>
            <a:r>
              <a:rPr lang="en-US" dirty="0"/>
              <a:t>https://thenextweb.com/dd/2012/04/19/hong-kong-student-behind-steve-jobs-apple-logo-tribute-lands-coca-cola-ad-project/</a:t>
            </a:r>
          </a:p>
        </p:txBody>
      </p:sp>
      <p:pic>
        <p:nvPicPr>
          <p:cNvPr id="5124" name="Picture 4" descr="Image result for apple icon">
            <a:extLst>
              <a:ext uri="{FF2B5EF4-FFF2-40B4-BE49-F238E27FC236}">
                <a16:creationId xmlns:a16="http://schemas.microsoft.com/office/drawing/2014/main" id="{E833C77B-CF41-4367-96F5-25767F7ED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499" y="1617520"/>
            <a:ext cx="5295901" cy="40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21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C8847BA-A27F-4088-9C0C-9CF4E5C0A5E2}" type="slidenum">
              <a:rPr lang="en-US" smtClean="0"/>
              <a:t>80</a:t>
            </a:fld>
            <a:endParaRPr lang="en-US"/>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10" t="18221" r="45683" b="44014"/>
          <a:stretch/>
        </p:blipFill>
        <p:spPr bwMode="auto">
          <a:xfrm>
            <a:off x="1905003" y="1600200"/>
            <a:ext cx="838050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09151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Gestalt Illusions</a:t>
            </a:r>
          </a:p>
        </p:txBody>
      </p:sp>
      <p:sp>
        <p:nvSpPr>
          <p:cNvPr id="4" name="Text Placeholder 3"/>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0C8847BA-A27F-4088-9C0C-9CF4E5C0A5E2}" type="slidenum">
              <a:rPr lang="en-US" smtClean="0"/>
              <a:t>81</a:t>
            </a:fld>
            <a:endParaRPr lang="en-US"/>
          </a:p>
        </p:txBody>
      </p:sp>
    </p:spTree>
    <p:extLst>
      <p:ext uri="{BB962C8B-B14F-4D97-AF65-F5344CB8AC3E}">
        <p14:creationId xmlns:p14="http://schemas.microsoft.com/office/powerpoint/2010/main" val="3146183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588" y="752475"/>
            <a:ext cx="4314825" cy="5353050"/>
          </a:xfrm>
          <a:prstGeom prst="rect">
            <a:avLst/>
          </a:prstGeom>
        </p:spPr>
      </p:pic>
      <p:sp>
        <p:nvSpPr>
          <p:cNvPr id="3" name="TextBox 2"/>
          <p:cNvSpPr txBox="1"/>
          <p:nvPr/>
        </p:nvSpPr>
        <p:spPr>
          <a:xfrm>
            <a:off x="5257800" y="6124575"/>
            <a:ext cx="2286000" cy="381000"/>
          </a:xfrm>
          <a:prstGeom prst="rect">
            <a:avLst/>
          </a:prstGeom>
          <a:noFill/>
        </p:spPr>
        <p:txBody>
          <a:bodyPr wrap="square" rtlCol="0">
            <a:spAutoFit/>
          </a:bodyPr>
          <a:lstStyle/>
          <a:p>
            <a:r>
              <a:rPr lang="en-US" dirty="0" err="1"/>
              <a:t>pareidolia</a:t>
            </a:r>
            <a:endParaRPr lang="en-US" dirty="0"/>
          </a:p>
        </p:txBody>
      </p:sp>
      <p:sp>
        <p:nvSpPr>
          <p:cNvPr id="4" name="Slide Number Placeholder 3"/>
          <p:cNvSpPr>
            <a:spLocks noGrp="1"/>
          </p:cNvSpPr>
          <p:nvPr>
            <p:ph type="sldNum" sz="quarter" idx="12"/>
          </p:nvPr>
        </p:nvSpPr>
        <p:spPr/>
        <p:txBody>
          <a:bodyPr/>
          <a:lstStyle/>
          <a:p>
            <a:fld id="{0C8847BA-A27F-4088-9C0C-9CF4E5C0A5E2}" type="slidenum">
              <a:rPr lang="en-US" smtClean="0"/>
              <a:t>82</a:t>
            </a:fld>
            <a:endParaRPr lang="en-US"/>
          </a:p>
        </p:txBody>
      </p:sp>
    </p:spTree>
    <p:extLst>
      <p:ext uri="{BB962C8B-B14F-4D97-AF65-F5344CB8AC3E}">
        <p14:creationId xmlns:p14="http://schemas.microsoft.com/office/powerpoint/2010/main" val="2440015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404" y="457200"/>
            <a:ext cx="7778797" cy="5791200"/>
          </a:xfrm>
          <a:prstGeom prst="rect">
            <a:avLst/>
          </a:prstGeom>
        </p:spPr>
      </p:pic>
      <p:sp>
        <p:nvSpPr>
          <p:cNvPr id="3" name="Slide Number Placeholder 2"/>
          <p:cNvSpPr>
            <a:spLocks noGrp="1"/>
          </p:cNvSpPr>
          <p:nvPr>
            <p:ph type="sldNum" sz="quarter" idx="12"/>
          </p:nvPr>
        </p:nvSpPr>
        <p:spPr/>
        <p:txBody>
          <a:bodyPr/>
          <a:lstStyle/>
          <a:p>
            <a:fld id="{0C8847BA-A27F-4088-9C0C-9CF4E5C0A5E2}" type="slidenum">
              <a:rPr lang="en-US" smtClean="0"/>
              <a:t>83</a:t>
            </a:fld>
            <a:endParaRPr lang="en-US"/>
          </a:p>
        </p:txBody>
      </p:sp>
    </p:spTree>
    <p:extLst>
      <p:ext uri="{BB962C8B-B14F-4D97-AF65-F5344CB8AC3E}">
        <p14:creationId xmlns:p14="http://schemas.microsoft.com/office/powerpoint/2010/main" val="261999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8847BA-A27F-4088-9C0C-9CF4E5C0A5E2}" type="slidenum">
              <a:rPr lang="en-US" smtClean="0"/>
              <a:t>84</a:t>
            </a:fld>
            <a:endParaRPr lang="en-US"/>
          </a:p>
        </p:txBody>
      </p:sp>
      <p:pic>
        <p:nvPicPr>
          <p:cNvPr id="7170" name="Picture 2" descr="Image result for gestalt illusion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905000"/>
            <a:ext cx="4191000" cy="303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277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8847BA-A27F-4088-9C0C-9CF4E5C0A5E2}" type="slidenum">
              <a:rPr lang="en-US" smtClean="0"/>
              <a:t>85</a:t>
            </a:fld>
            <a:endParaRPr lang="en-US"/>
          </a:p>
        </p:txBody>
      </p:sp>
      <p:pic>
        <p:nvPicPr>
          <p:cNvPr id="81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0668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51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Content Placeholder 3"/>
          <p:cNvSpPr>
            <a:spLocks noGrp="1"/>
          </p:cNvSpPr>
          <p:nvPr>
            <p:ph idx="1"/>
          </p:nvPr>
        </p:nvSpPr>
        <p:spPr/>
        <p:txBody>
          <a:bodyPr>
            <a:normAutofit lnSpcReduction="10000"/>
          </a:bodyPr>
          <a:lstStyle/>
          <a:p>
            <a:r>
              <a:rPr lang="en-US" dirty="0"/>
              <a:t>The law of proximity</a:t>
            </a:r>
          </a:p>
          <a:p>
            <a:r>
              <a:rPr lang="en-US" dirty="0"/>
              <a:t>Uniform connectedness</a:t>
            </a:r>
          </a:p>
          <a:p>
            <a:r>
              <a:rPr lang="en-US" dirty="0"/>
              <a:t>The law of similarity</a:t>
            </a:r>
          </a:p>
          <a:p>
            <a:r>
              <a:rPr lang="en-US" dirty="0"/>
              <a:t>The law of closure</a:t>
            </a:r>
          </a:p>
          <a:p>
            <a:r>
              <a:rPr lang="en-US" dirty="0"/>
              <a:t>Figure and ground</a:t>
            </a:r>
          </a:p>
          <a:p>
            <a:r>
              <a:rPr lang="en-US" dirty="0"/>
              <a:t>Law of continuity</a:t>
            </a:r>
          </a:p>
          <a:p>
            <a:r>
              <a:rPr lang="en-US" dirty="0"/>
              <a:t>Law of common fate</a:t>
            </a:r>
          </a:p>
          <a:p>
            <a:r>
              <a:rPr lang="en-US" dirty="0"/>
              <a:t>Principle of good form (symmetry)</a:t>
            </a:r>
          </a:p>
          <a:p>
            <a:endParaRPr lang="en-US" dirty="0"/>
          </a:p>
        </p:txBody>
      </p:sp>
      <p:sp>
        <p:nvSpPr>
          <p:cNvPr id="2" name="Slide Number Placeholder 1"/>
          <p:cNvSpPr>
            <a:spLocks noGrp="1"/>
          </p:cNvSpPr>
          <p:nvPr>
            <p:ph type="sldNum" sz="quarter" idx="12"/>
          </p:nvPr>
        </p:nvSpPr>
        <p:spPr/>
        <p:txBody>
          <a:bodyPr/>
          <a:lstStyle/>
          <a:p>
            <a:fld id="{0C8847BA-A27F-4088-9C0C-9CF4E5C0A5E2}" type="slidenum">
              <a:rPr lang="en-US" smtClean="0"/>
              <a:t>86</a:t>
            </a:fld>
            <a:endParaRPr lang="en-US"/>
          </a:p>
        </p:txBody>
      </p:sp>
    </p:spTree>
    <p:extLst>
      <p:ext uri="{BB962C8B-B14F-4D97-AF65-F5344CB8AC3E}">
        <p14:creationId xmlns:p14="http://schemas.microsoft.com/office/powerpoint/2010/main" val="24027208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5F86-230A-44CE-8842-A7706142AA65}"/>
              </a:ext>
            </a:extLst>
          </p:cNvPr>
          <p:cNvSpPr>
            <a:spLocks noGrp="1"/>
          </p:cNvSpPr>
          <p:nvPr>
            <p:ph type="title"/>
          </p:nvPr>
        </p:nvSpPr>
        <p:spPr/>
        <p:txBody>
          <a:bodyPr/>
          <a:lstStyle/>
          <a:p>
            <a:r>
              <a:rPr lang="en-US" dirty="0"/>
              <a:t>Which law do they violate?</a:t>
            </a:r>
          </a:p>
        </p:txBody>
      </p:sp>
      <p:sp>
        <p:nvSpPr>
          <p:cNvPr id="3" name="Content Placeholder 2">
            <a:extLst>
              <a:ext uri="{FF2B5EF4-FFF2-40B4-BE49-F238E27FC236}">
                <a16:creationId xmlns:a16="http://schemas.microsoft.com/office/drawing/2014/main" id="{5FFEADDF-5D51-4C6D-BA03-83B40EE992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9AB008F-57F7-408D-A28E-2A6D37A58AEA}"/>
              </a:ext>
            </a:extLst>
          </p:cNvPr>
          <p:cNvSpPr>
            <a:spLocks noGrp="1"/>
          </p:cNvSpPr>
          <p:nvPr>
            <p:ph type="sldNum" sz="quarter" idx="12"/>
          </p:nvPr>
        </p:nvSpPr>
        <p:spPr/>
        <p:txBody>
          <a:bodyPr/>
          <a:lstStyle/>
          <a:p>
            <a:fld id="{0C8847BA-A27F-4088-9C0C-9CF4E5C0A5E2}" type="slidenum">
              <a:rPr lang="en-US" smtClean="0"/>
              <a:t>87</a:t>
            </a:fld>
            <a:endParaRPr lang="en-US"/>
          </a:p>
        </p:txBody>
      </p:sp>
      <p:pic>
        <p:nvPicPr>
          <p:cNvPr id="6" name="Picture 5">
            <a:extLst>
              <a:ext uri="{FF2B5EF4-FFF2-40B4-BE49-F238E27FC236}">
                <a16:creationId xmlns:a16="http://schemas.microsoft.com/office/drawing/2014/main" id="{7D98659D-8B50-453E-826D-E594CC015A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60310"/>
            <a:ext cx="4633617" cy="3597489"/>
          </a:xfrm>
          <a:prstGeom prst="rect">
            <a:avLst/>
          </a:prstGeom>
          <a:noFill/>
        </p:spPr>
      </p:pic>
      <p:pic>
        <p:nvPicPr>
          <p:cNvPr id="7" name="Picture 6">
            <a:extLst>
              <a:ext uri="{FF2B5EF4-FFF2-40B4-BE49-F238E27FC236}">
                <a16:creationId xmlns:a16="http://schemas.microsoft.com/office/drawing/2014/main" id="{9E174BB3-DD28-4AE9-AB65-590C1239C816}"/>
              </a:ext>
            </a:extLst>
          </p:cNvPr>
          <p:cNvPicPr/>
          <p:nvPr/>
        </p:nvPicPr>
        <p:blipFill rotWithShape="1">
          <a:blip r:embed="rId3">
            <a:extLst>
              <a:ext uri="{28A0092B-C50C-407E-A947-70E740481C1C}">
                <a14:useLocalDpi xmlns:a14="http://schemas.microsoft.com/office/drawing/2010/main" val="0"/>
              </a:ext>
            </a:extLst>
          </a:blip>
          <a:srcRect l="26691"/>
          <a:stretch/>
        </p:blipFill>
        <p:spPr bwMode="auto">
          <a:xfrm>
            <a:off x="6477000" y="1670544"/>
            <a:ext cx="4114800" cy="3566160"/>
          </a:xfrm>
          <a:prstGeom prst="rect">
            <a:avLst/>
          </a:prstGeom>
          <a:noFill/>
          <a:ln>
            <a:solidFill>
              <a:schemeClr val="bg1">
                <a:lumMod val="50000"/>
              </a:schemeClr>
            </a:solidFill>
          </a:ln>
        </p:spPr>
      </p:pic>
    </p:spTree>
    <p:extLst>
      <p:ext uri="{BB962C8B-B14F-4D97-AF65-F5344CB8AC3E}">
        <p14:creationId xmlns:p14="http://schemas.microsoft.com/office/powerpoint/2010/main" val="199365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87F0-EA3D-4E9A-9333-7220AB3EF06E}"/>
              </a:ext>
            </a:extLst>
          </p:cNvPr>
          <p:cNvSpPr>
            <a:spLocks noGrp="1"/>
          </p:cNvSpPr>
          <p:nvPr>
            <p:ph type="title"/>
          </p:nvPr>
        </p:nvSpPr>
        <p:spPr/>
        <p:txBody>
          <a:bodyPr/>
          <a:lstStyle/>
          <a:p>
            <a:r>
              <a:rPr lang="en-US" dirty="0"/>
              <a:t>Which laws are they related to?</a:t>
            </a:r>
          </a:p>
        </p:txBody>
      </p:sp>
      <p:sp>
        <p:nvSpPr>
          <p:cNvPr id="3" name="Content Placeholder 2">
            <a:extLst>
              <a:ext uri="{FF2B5EF4-FFF2-40B4-BE49-F238E27FC236}">
                <a16:creationId xmlns:a16="http://schemas.microsoft.com/office/drawing/2014/main" id="{8570ABEB-CDE2-477A-BB0A-2E7D072884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B70C03-CEF1-4C37-8B09-3C571A62FD00}"/>
              </a:ext>
            </a:extLst>
          </p:cNvPr>
          <p:cNvSpPr>
            <a:spLocks noGrp="1"/>
          </p:cNvSpPr>
          <p:nvPr>
            <p:ph type="sldNum" sz="quarter" idx="12"/>
          </p:nvPr>
        </p:nvSpPr>
        <p:spPr/>
        <p:txBody>
          <a:bodyPr/>
          <a:lstStyle/>
          <a:p>
            <a:fld id="{0C8847BA-A27F-4088-9C0C-9CF4E5C0A5E2}" type="slidenum">
              <a:rPr lang="en-US" smtClean="0"/>
              <a:t>88</a:t>
            </a:fld>
            <a:endParaRPr lang="en-US"/>
          </a:p>
        </p:txBody>
      </p:sp>
      <p:pic>
        <p:nvPicPr>
          <p:cNvPr id="5" name="Picture 4">
            <a:extLst>
              <a:ext uri="{FF2B5EF4-FFF2-40B4-BE49-F238E27FC236}">
                <a16:creationId xmlns:a16="http://schemas.microsoft.com/office/drawing/2014/main" id="{801169EE-F747-4A61-8E7A-192309509E4F}"/>
              </a:ext>
            </a:extLst>
          </p:cNvPr>
          <p:cNvPicPr>
            <a:picLocks noChangeAspect="1"/>
          </p:cNvPicPr>
          <p:nvPr/>
        </p:nvPicPr>
        <p:blipFill>
          <a:blip r:embed="rId3"/>
          <a:stretch>
            <a:fillRect/>
          </a:stretch>
        </p:blipFill>
        <p:spPr>
          <a:xfrm>
            <a:off x="5029200" y="1882657"/>
            <a:ext cx="6385689" cy="3359386"/>
          </a:xfrm>
          <a:prstGeom prst="rect">
            <a:avLst/>
          </a:prstGeom>
        </p:spPr>
      </p:pic>
      <p:pic>
        <p:nvPicPr>
          <p:cNvPr id="6148" name="Picture 4">
            <a:extLst>
              <a:ext uri="{FF2B5EF4-FFF2-40B4-BE49-F238E27FC236}">
                <a16:creationId xmlns:a16="http://schemas.microsoft.com/office/drawing/2014/main" id="{6F3408BE-4AC7-4C72-8945-9CEDC6F190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038" y="2007178"/>
            <a:ext cx="4483360" cy="311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023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a:t>
            </a:r>
          </a:p>
        </p:txBody>
      </p:sp>
      <p:sp>
        <p:nvSpPr>
          <p:cNvPr id="3" name="Content Placeholder 2"/>
          <p:cNvSpPr>
            <a:spLocks noGrp="1"/>
          </p:cNvSpPr>
          <p:nvPr>
            <p:ph idx="1"/>
          </p:nvPr>
        </p:nvSpPr>
        <p:spPr/>
        <p:txBody>
          <a:bodyPr/>
          <a:lstStyle/>
          <a:p>
            <a:r>
              <a:rPr lang="en-US" sz="3200" dirty="0"/>
              <a:t>Prepare for the heuristic evaluation presentation </a:t>
            </a:r>
            <a:r>
              <a:rPr lang="en-US" sz="3200"/>
              <a:t>on </a:t>
            </a:r>
            <a:r>
              <a:rPr lang="en-US" sz="3200">
                <a:solidFill>
                  <a:srgbClr val="FF0000"/>
                </a:solidFill>
              </a:rPr>
              <a:t>10/10</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8847BA-A27F-4088-9C0C-9CF4E5C0A5E2}" type="slidenum">
              <a:rPr lang="en-US" smtClean="0"/>
              <a:t>89</a:t>
            </a:fld>
            <a:endParaRPr lang="en-US"/>
          </a:p>
        </p:txBody>
      </p:sp>
    </p:spTree>
    <p:extLst>
      <p:ext uri="{BB962C8B-B14F-4D97-AF65-F5344CB8AC3E}">
        <p14:creationId xmlns:p14="http://schemas.microsoft.com/office/powerpoint/2010/main" val="187574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8847BA-A27F-4088-9C0C-9CF4E5C0A5E2}" type="slidenum">
              <a:rPr lang="en-US" smtClean="0"/>
              <a:t>9</a:t>
            </a:fld>
            <a:endParaRPr lang="en-US"/>
          </a:p>
        </p:txBody>
      </p:sp>
      <p:pic>
        <p:nvPicPr>
          <p:cNvPr id="5" name="Picture 4"/>
          <p:cNvPicPr>
            <a:picLocks noChangeAspect="1"/>
          </p:cNvPicPr>
          <p:nvPr/>
        </p:nvPicPr>
        <p:blipFill>
          <a:blip r:embed="rId2"/>
          <a:stretch>
            <a:fillRect/>
          </a:stretch>
        </p:blipFill>
        <p:spPr>
          <a:xfrm>
            <a:off x="2514600" y="1143001"/>
            <a:ext cx="7467600" cy="4414967"/>
          </a:xfrm>
          <a:prstGeom prst="rect">
            <a:avLst/>
          </a:prstGeom>
        </p:spPr>
      </p:pic>
    </p:spTree>
    <p:extLst>
      <p:ext uri="{BB962C8B-B14F-4D97-AF65-F5344CB8AC3E}">
        <p14:creationId xmlns:p14="http://schemas.microsoft.com/office/powerpoint/2010/main" val="910935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9193</TotalTime>
  <Words>2242</Words>
  <Application>Microsoft Office PowerPoint</Application>
  <PresentationFormat>Widescreen</PresentationFormat>
  <Paragraphs>282</Paragraphs>
  <Slides>89</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7" baseType="lpstr">
      <vt:lpstr>Arial</vt:lpstr>
      <vt:lpstr>Calibri</vt:lpstr>
      <vt:lpstr>ff-tisa-web-pro-1</vt:lpstr>
      <vt:lpstr>Georgia</vt:lpstr>
      <vt:lpstr>Times</vt:lpstr>
      <vt:lpstr>Wingdings</vt:lpstr>
      <vt:lpstr>Office Theme</vt:lpstr>
      <vt:lpstr>Document</vt:lpstr>
      <vt:lpstr>Gestalt Principles</vt:lpstr>
      <vt:lpstr>Gestalt Principles</vt:lpstr>
      <vt:lpstr>Beginning of Gestalt Psychology</vt:lpstr>
      <vt:lpstr>Gestalt Psychology</vt:lpstr>
      <vt:lpstr>PowerPoint Presentation</vt:lpstr>
      <vt:lpstr>The law of Closure</vt:lpstr>
      <vt:lpstr>The Law of Continuation/Continuity</vt:lpstr>
      <vt:lpstr>Figure-Ground Perception</vt:lpstr>
      <vt:lpstr>PowerPoint Presentation</vt:lpstr>
      <vt:lpstr>Today, we will focus on</vt:lpstr>
      <vt:lpstr>PowerPoint Presentation</vt:lpstr>
      <vt:lpstr>The law of proximity</vt:lpstr>
      <vt:lpstr>Which Form is Better?</vt:lpstr>
      <vt:lpstr>Which Ballot is Easier to Select?</vt:lpstr>
      <vt:lpstr>Find the Ticket Information Quickly</vt:lpstr>
      <vt:lpstr>Activity: Find the price of a double room at the Holiday Inn in Bradley</vt:lpstr>
      <vt:lpstr>Activity: Find the price for a double room at the  Quality Inn in Columbia</vt:lpstr>
      <vt:lpstr>Example:  Proximity</vt:lpstr>
      <vt:lpstr>PowerPoint Presentation</vt:lpstr>
      <vt:lpstr>PowerPoint Presentation</vt:lpstr>
      <vt:lpstr>PowerPoint Presentation</vt:lpstr>
      <vt:lpstr>PowerPoint Presentation</vt:lpstr>
      <vt:lpstr>Uniform Connectedness</vt:lpstr>
      <vt:lpstr> Examples</vt:lpstr>
      <vt:lpstr>PowerPoint Presentation</vt:lpstr>
      <vt:lpstr>What could make this better?</vt:lpstr>
      <vt:lpstr>The shapes help to connect</vt:lpstr>
      <vt:lpstr>PowerPoint Presentation</vt:lpstr>
      <vt:lpstr>PowerPoint Presentation</vt:lpstr>
      <vt:lpstr>The Law of Similarity</vt:lpstr>
      <vt:lpstr>Differentiate Dissimilar Things</vt:lpstr>
      <vt:lpstr>Differentiate Dissimilar Things</vt:lpstr>
      <vt:lpstr>Make Similar Things Resemble</vt:lpstr>
      <vt:lpstr>Make Similar Things Resemble</vt:lpstr>
      <vt:lpstr>Example:  Similarity</vt:lpstr>
      <vt:lpstr>Example:  Similarity</vt:lpstr>
      <vt:lpstr>Example:  Similarity</vt:lpstr>
      <vt:lpstr>Example:  Similarity</vt:lpstr>
      <vt:lpstr>Proximity so strong it overrides similarity</vt:lpstr>
      <vt:lpstr>PowerPoint Presentation</vt:lpstr>
      <vt:lpstr>Law of Closure</vt:lpstr>
      <vt:lpstr>Better definition</vt:lpstr>
      <vt:lpstr> Logo Examples</vt:lpstr>
      <vt:lpstr>Image Examples</vt:lpstr>
      <vt:lpstr>Example:  Closure</vt:lpstr>
      <vt:lpstr>PowerPoint Presentation</vt:lpstr>
      <vt:lpstr>Figure and Ground</vt:lpstr>
      <vt:lpstr>Example:  Foreground/Background</vt:lpstr>
      <vt:lpstr>Example:  Foreground/Background</vt:lpstr>
      <vt:lpstr>Example:  Foreground/Background</vt:lpstr>
      <vt:lpstr>Example:  Foreground/Background</vt:lpstr>
      <vt:lpstr>Example:  Foreground/Background</vt:lpstr>
      <vt:lpstr>Which is better and why?</vt:lpstr>
      <vt:lpstr>Remember our design principle of AFFORDANCE?</vt:lpstr>
      <vt:lpstr>PowerPoint Presentation</vt:lpstr>
      <vt:lpstr>Law of Continuity </vt:lpstr>
      <vt:lpstr>PowerPoint Presentation</vt:lpstr>
      <vt:lpstr>PowerPoint Presentation</vt:lpstr>
      <vt:lpstr>PowerPoint Presentation</vt:lpstr>
      <vt:lpstr>PowerPoint Presentation</vt:lpstr>
      <vt:lpstr>PowerPoint Presentation</vt:lpstr>
      <vt:lpstr>PowerPoint Presentation</vt:lpstr>
      <vt:lpstr>Law of Common Fate - a flock of birds </vt:lpstr>
      <vt:lpstr>PowerPoint Presentation</vt:lpstr>
      <vt:lpstr>PowerPoint Presentation</vt:lpstr>
      <vt:lpstr>PowerPoint Presentation</vt:lpstr>
      <vt:lpstr> In the wild example</vt:lpstr>
      <vt:lpstr>PowerPoint Presentation</vt:lpstr>
      <vt:lpstr>PowerPoint Presentation</vt:lpstr>
      <vt:lpstr>PowerPoint Presentation</vt:lpstr>
      <vt:lpstr>PowerPoint Presentation</vt:lpstr>
      <vt:lpstr>Example:  Symmetry</vt:lpstr>
      <vt:lpstr>Example:  Symmetry</vt:lpstr>
      <vt:lpstr>Example:  Symmetry</vt:lpstr>
      <vt:lpstr>Horizontal Symmetry</vt:lpstr>
      <vt:lpstr>Example:  Radial Symmetry</vt:lpstr>
      <vt:lpstr>The Grid</vt:lpstr>
      <vt:lpstr>When sketching or wireframing it is good to start with silhouettes</vt:lpstr>
      <vt:lpstr>Silhouettes</vt:lpstr>
      <vt:lpstr>PowerPoint Presentation</vt:lpstr>
      <vt:lpstr>Gestalt Illusions</vt:lpstr>
      <vt:lpstr>PowerPoint Presentation</vt:lpstr>
      <vt:lpstr>PowerPoint Presentation</vt:lpstr>
      <vt:lpstr>PowerPoint Presentation</vt:lpstr>
      <vt:lpstr>PowerPoint Presentation</vt:lpstr>
      <vt:lpstr>Summary</vt:lpstr>
      <vt:lpstr>Which law do they violate?</vt:lpstr>
      <vt:lpstr>Which laws are they related to?</vt:lpstr>
      <vt:lpstr>Reminder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Gestalt Principles</dc:title>
  <dc:creator>Sarah Walczynski</dc:creator>
  <cp:lastModifiedBy>Agyemang, Eric</cp:lastModifiedBy>
  <cp:revision>127</cp:revision>
  <dcterms:created xsi:type="dcterms:W3CDTF">2013-08-20T01:43:59Z</dcterms:created>
  <dcterms:modified xsi:type="dcterms:W3CDTF">2022-11-20T04:12:40Z</dcterms:modified>
</cp:coreProperties>
</file>